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8" r:id="rId5"/>
    <p:sldId id="289" r:id="rId6"/>
    <p:sldId id="337" r:id="rId7"/>
    <p:sldId id="347" r:id="rId8"/>
    <p:sldId id="338" r:id="rId9"/>
    <p:sldId id="339" r:id="rId10"/>
    <p:sldId id="340" r:id="rId11"/>
    <p:sldId id="352" r:id="rId12"/>
    <p:sldId id="341" r:id="rId13"/>
    <p:sldId id="353" r:id="rId14"/>
    <p:sldId id="342" r:id="rId15"/>
    <p:sldId id="349" r:id="rId16"/>
    <p:sldId id="350" r:id="rId17"/>
    <p:sldId id="351" r:id="rId18"/>
    <p:sldId id="343" r:id="rId19"/>
    <p:sldId id="344" r:id="rId20"/>
    <p:sldId id="33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91" autoAdjust="0"/>
    <p:restoredTop sz="85068" autoAdjust="0"/>
  </p:normalViewPr>
  <p:slideViewPr>
    <p:cSldViewPr snapToGrid="0" snapToObjects="1">
      <p:cViewPr varScale="1">
        <p:scale>
          <a:sx n="87" d="100"/>
          <a:sy n="87" d="100"/>
        </p:scale>
        <p:origin x="216" y="528"/>
      </p:cViewPr>
      <p:guideLst/>
    </p:cSldViewPr>
  </p:slideViewPr>
  <p:outlineViewPr>
    <p:cViewPr>
      <p:scale>
        <a:sx n="33" d="100"/>
        <a:sy n="33" d="100"/>
      </p:scale>
      <p:origin x="0" y="-3129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02" d="100"/>
          <a:sy n="102" d="100"/>
        </p:scale>
        <p:origin x="151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77051E-B811-D949-830F-55D35BA79C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2EC375-152E-3F4A-8C1A-308E3DFABC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30E4C-56B7-2443-B370-610F8D1BCD9C}" type="datetimeFigureOut">
              <a:rPr lang="en-US" smtClean="0"/>
              <a:t>5/19/26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AD90D4-C48B-C647-BA8A-B43CFA99A43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40E78B-91EF-F148-8F7B-2AEC532510C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7D0152-5968-C24B-9EC0-2DFF74304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24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2FD1-B169-9B41-A890-0ECD81C3476C}" type="datetimeFigureOut">
              <a:rPr lang="en-US" smtClean="0"/>
              <a:t>5/19/26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943EA-69D9-7E49-97CD-A49926F617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127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050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35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Solid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1035436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</a:t>
            </a:r>
            <a:br>
              <a:rPr lang="en-US" dirty="0"/>
            </a:br>
            <a:r>
              <a:rPr lang="en-US" dirty="0"/>
              <a:t>Right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339665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10354360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148794"/>
            <a:ext cx="1035436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2020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810B86-CAB7-EA43-BC2F-6E66762DC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74216"/>
            <a:ext cx="10376585" cy="36512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22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  <p:pic>
        <p:nvPicPr>
          <p:cNvPr id="12" name="Picture 11" descr="The University of Iowa">
            <a:extLst>
              <a:ext uri="{FF2B5EF4-FFF2-40B4-BE49-F238E27FC236}">
                <a16:creationId xmlns:a16="http://schemas.microsoft.com/office/drawing/2014/main" id="{A096FDD2-3609-3C49-9ED5-616F9E36DB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25016" y="0"/>
            <a:ext cx="2693773" cy="127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01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60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Slide - 2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500" y="389509"/>
            <a:ext cx="10287000" cy="1331865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 </a:t>
            </a:r>
            <a:br>
              <a:rPr lang="en-US" dirty="0"/>
            </a:br>
            <a:r>
              <a:rPr lang="en-US" dirty="0"/>
              <a:t>that runs to two lines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952500" y="17340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D2525-98F9-924C-B8E5-083B38E28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2050741"/>
            <a:ext cx="10287000" cy="3892859"/>
          </a:xfrm>
        </p:spPr>
        <p:txBody>
          <a:bodyPr lIns="0" tIns="0" rIns="0" bIns="0"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Roboto" panose="02000000000000000000" pitchFamily="2" charset="0"/>
              <a:buChar char="–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95AAAF-3BA6-4445-BF32-091644479611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4" name="Picture 13" descr="The University of Iowa">
            <a:extLst>
              <a:ext uri="{FF2B5EF4-FFF2-40B4-BE49-F238E27FC236}">
                <a16:creationId xmlns:a16="http://schemas.microsoft.com/office/drawing/2014/main" id="{0AA5F87C-9826-7441-9CF2-6F364BF7D9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8678EF36-A6E8-DB4E-8C3A-B3624ECEE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897963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pos="7080" userDrawn="1">
          <p15:clr>
            <a:srgbClr val="FBAE40"/>
          </p15:clr>
        </p15:guide>
        <p15:guide id="8" orient="horz" pos="374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62D2F673-8F81-4982-AA66-35312BF38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4800224" cy="754602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674398"/>
            <a:ext cx="4800219" cy="327925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33724" y="1676706"/>
            <a:ext cx="4800224" cy="754602"/>
          </a:xfrm>
        </p:spPr>
        <p:txBody>
          <a:bodyPr lIns="0" tIns="0" rIns="0" bIns="0" anchor="b" anchorCtr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33725" y="2664346"/>
            <a:ext cx="4800224" cy="327925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686758"/>
            <a:ext cx="0" cy="4256842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C8B99253-B000-1442-A7D2-EB536C15CBCB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8" name="Picture 17" descr="The University of Iowa">
            <a:extLst>
              <a:ext uri="{FF2B5EF4-FFF2-40B4-BE49-F238E27FC236}">
                <a16:creationId xmlns:a16="http://schemas.microsoft.com/office/drawing/2014/main" id="{A96F9427-B9C2-6F44-ADD6-28635EDF4B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45D918E3-A228-4F47-B892-288E22CD6C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899422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697" userDrawn="1">
          <p15:clr>
            <a:srgbClr val="FBAE40"/>
          </p15:clr>
        </p15:guide>
        <p15:guide id="7" orient="horz" pos="240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B103BAF8-AE0C-4C2A-AFFE-5EFC74007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674398"/>
            <a:ext cx="316674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16385" y="1686756"/>
            <a:ext cx="2973372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16386" y="2674396"/>
            <a:ext cx="2973372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63514" y="1686756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63515" y="2674396"/>
            <a:ext cx="316674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CA77083-F133-420F-93AD-77761878E852}"/>
              </a:ext>
            </a:extLst>
          </p:cNvPr>
          <p:cNvCxnSpPr/>
          <p:nvPr userDrawn="1"/>
        </p:nvCxnSpPr>
        <p:spPr>
          <a:xfrm>
            <a:off x="7806430" y="1679383"/>
            <a:ext cx="0" cy="426421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36E4CD-9037-4D69-A3E3-6380D9131A19}"/>
              </a:ext>
            </a:extLst>
          </p:cNvPr>
          <p:cNvCxnSpPr/>
          <p:nvPr userDrawn="1"/>
        </p:nvCxnSpPr>
        <p:spPr>
          <a:xfrm>
            <a:off x="4376691" y="1679383"/>
            <a:ext cx="0" cy="426421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2944143A-0CC6-6041-BD38-4C994DA8E0B2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3" name="Picture 22" descr="The University of Iowa">
            <a:extLst>
              <a:ext uri="{FF2B5EF4-FFF2-40B4-BE49-F238E27FC236}">
                <a16:creationId xmlns:a16="http://schemas.microsoft.com/office/drawing/2014/main" id="{529638AC-0ED3-DE46-BC83-28B1D845EE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642FB62D-41EB-7A41-B0D2-60C8BB6A31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85177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 userDrawn="1">
          <p15:clr>
            <a:srgbClr val="FBAE40"/>
          </p15:clr>
        </p15:guide>
        <p15:guide id="3" pos="7080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7" orient="horz" pos="3744" userDrawn="1">
          <p15:clr>
            <a:srgbClr val="FBAE40"/>
          </p15:clr>
        </p15:guide>
        <p15:guide id="8" orient="horz" pos="697" userDrawn="1">
          <p15:clr>
            <a:srgbClr val="FBAE40"/>
          </p15:clr>
        </p15:guide>
        <p15:guide id="9" orient="horz" pos="240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D42FEC1B-FCF8-4508-B227-27323879A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674398"/>
            <a:ext cx="2358867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36E4CD-9037-4D69-A3E3-6380D9131A19}"/>
              </a:ext>
            </a:extLst>
          </p:cNvPr>
          <p:cNvCxnSpPr/>
          <p:nvPr userDrawn="1"/>
        </p:nvCxnSpPr>
        <p:spPr>
          <a:xfrm>
            <a:off x="3524250" y="1686757"/>
            <a:ext cx="0" cy="4256844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737133" y="1686756"/>
            <a:ext cx="214876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737134" y="2674396"/>
            <a:ext cx="214876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06107" y="1686756"/>
            <a:ext cx="214876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06108" y="2674396"/>
            <a:ext cx="2148760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CA77083-F133-420F-93AD-77761878E852}"/>
              </a:ext>
            </a:extLst>
          </p:cNvPr>
          <p:cNvCxnSpPr/>
          <p:nvPr userDrawn="1"/>
        </p:nvCxnSpPr>
        <p:spPr>
          <a:xfrm>
            <a:off x="8674100" y="1686757"/>
            <a:ext cx="0" cy="4256844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875080" y="1676706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875081" y="2664346"/>
            <a:ext cx="2358867" cy="3269204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DF11BA-BD6E-E14D-A115-587308DBF4A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6" name="Picture 25" descr="The University of Iowa">
            <a:extLst>
              <a:ext uri="{FF2B5EF4-FFF2-40B4-BE49-F238E27FC236}">
                <a16:creationId xmlns:a16="http://schemas.microsoft.com/office/drawing/2014/main" id="{178B6A3E-B578-0F40-9695-2E975D126F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9253C989-F49D-8D4D-BFD5-ECCB6E59B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7726147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lumn 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8F3E476F-E407-4406-BB4F-38E545331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1" y="1686758"/>
            <a:ext cx="183508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850484"/>
            <a:ext cx="1835088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36E4CD-9037-4D69-A3E3-6380D9131A19}"/>
              </a:ext>
            </a:extLst>
          </p:cNvPr>
          <p:cNvCxnSpPr>
            <a:cxnSpLocks/>
          </p:cNvCxnSpPr>
          <p:nvPr userDrawn="1"/>
        </p:nvCxnSpPr>
        <p:spPr>
          <a:xfrm>
            <a:off x="3011869" y="1686759"/>
            <a:ext cx="0" cy="425684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CA73044-ABA5-4A68-81D4-75723F104CF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229003" y="1686758"/>
            <a:ext cx="1624302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D69FEDBA-37CD-4D7E-A729-6821E598E67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3229004" y="2850484"/>
            <a:ext cx="161795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>
            <a:cxnSpLocks/>
          </p:cNvCxnSpPr>
          <p:nvPr userDrawn="1"/>
        </p:nvCxnSpPr>
        <p:spPr>
          <a:xfrm>
            <a:off x="5066192" y="1686759"/>
            <a:ext cx="0" cy="4256842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B96DFA0C-E450-4893-8C79-6243F569798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5281223" y="1686758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9D9C274-DDDD-4725-8A7B-113147DD7832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5281224" y="2850484"/>
            <a:ext cx="161795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CA77083-F133-420F-93AD-77761878E852}"/>
              </a:ext>
            </a:extLst>
          </p:cNvPr>
          <p:cNvCxnSpPr>
            <a:cxnSpLocks/>
          </p:cNvCxnSpPr>
          <p:nvPr userDrawn="1"/>
        </p:nvCxnSpPr>
        <p:spPr>
          <a:xfrm>
            <a:off x="7131909" y="1686759"/>
            <a:ext cx="0" cy="425684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93742B6-D009-4AB4-BBDC-24522E901B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349043" y="1686758"/>
            <a:ext cx="1617953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90357619-5F6A-4C63-90C3-32B37CE73C9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349044" y="2850484"/>
            <a:ext cx="161795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5F5ADDF-F780-4384-87F4-30070C81BB29}"/>
              </a:ext>
            </a:extLst>
          </p:cNvPr>
          <p:cNvCxnSpPr>
            <a:cxnSpLocks/>
          </p:cNvCxnSpPr>
          <p:nvPr userDrawn="1"/>
        </p:nvCxnSpPr>
        <p:spPr>
          <a:xfrm>
            <a:off x="9184131" y="1686759"/>
            <a:ext cx="0" cy="425684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035F8812-D495-478D-828C-D8CF0753EEB5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401266" y="1686758"/>
            <a:ext cx="183508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338FA747-D085-4909-A6FE-575A5C65242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9401267" y="2850484"/>
            <a:ext cx="1838233" cy="309311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A4AB6F8-D05F-8E40-A637-083D1274FB35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38" name="Picture 37" descr="The University of Iowa">
            <a:extLst>
              <a:ext uri="{FF2B5EF4-FFF2-40B4-BE49-F238E27FC236}">
                <a16:creationId xmlns:a16="http://schemas.microsoft.com/office/drawing/2014/main" id="{03F28A08-B979-7F4D-A857-AE155CAB0E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36" name="Footer Placeholder 4">
            <a:extLst>
              <a:ext uri="{FF2B5EF4-FFF2-40B4-BE49-F238E27FC236}">
                <a16:creationId xmlns:a16="http://schemas.microsoft.com/office/drawing/2014/main" id="{48092FCE-E544-874D-A440-7B68904C34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39371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1 Gri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F83F529D-C880-45A0-81D8-FD2CC04E0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10288587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120010"/>
            <a:ext cx="10288586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D7C05-8E7C-4679-B83F-CDDB1BDA2031}"/>
              </a:ext>
            </a:extLst>
          </p:cNvPr>
          <p:cNvCxnSpPr/>
          <p:nvPr userDrawn="1"/>
        </p:nvCxnSpPr>
        <p:spPr>
          <a:xfrm>
            <a:off x="949325" y="3098307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6BC08D86-557A-4EB7-B2A4-0782689B99D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952502" y="3291760"/>
            <a:ext cx="10288587" cy="328016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23E50C5-092D-4191-9A0B-F3C51561D56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52504" y="3725012"/>
            <a:ext cx="10288586" cy="644563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85CAC7-8545-4ED7-8312-FBC92F7F9DA5}"/>
              </a:ext>
            </a:extLst>
          </p:cNvPr>
          <p:cNvCxnSpPr/>
          <p:nvPr userDrawn="1"/>
        </p:nvCxnSpPr>
        <p:spPr>
          <a:xfrm>
            <a:off x="950912" y="4520213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E524A13-F71C-45F7-92E6-985C4CB9E33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52504" y="4753992"/>
            <a:ext cx="10288587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CA7FF6D-951D-4682-9C40-A6BB36ABEA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52506" y="5187244"/>
            <a:ext cx="10288586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5E76717-4761-EC4B-BDB1-C130638E59C3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0" name="Picture 19" descr="The University of Iowa">
            <a:extLst>
              <a:ext uri="{FF2B5EF4-FFF2-40B4-BE49-F238E27FC236}">
                <a16:creationId xmlns:a16="http://schemas.microsoft.com/office/drawing/2014/main" id="{40242CE7-09BD-8143-AE27-4BF193790A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AF415A2A-5C4A-BE45-8CAF-820EC97BED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840878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2 Gri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3A9A771B-4FFF-4EBF-A07A-0D6292AC2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1" y="1686758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120010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D7C05-8E7C-4679-B83F-CDDB1BDA2031}"/>
              </a:ext>
            </a:extLst>
          </p:cNvPr>
          <p:cNvCxnSpPr/>
          <p:nvPr userDrawn="1"/>
        </p:nvCxnSpPr>
        <p:spPr>
          <a:xfrm>
            <a:off x="949325" y="3098307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6BC08D86-557A-4EB7-B2A4-0782689B99D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952503" y="3291760"/>
            <a:ext cx="4755838" cy="328016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23E50C5-092D-4191-9A0B-F3C51561D562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52504" y="3725012"/>
            <a:ext cx="4755838" cy="644563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85CAC7-8545-4ED7-8312-FBC92F7F9DA5}"/>
              </a:ext>
            </a:extLst>
          </p:cNvPr>
          <p:cNvCxnSpPr/>
          <p:nvPr userDrawn="1"/>
        </p:nvCxnSpPr>
        <p:spPr>
          <a:xfrm>
            <a:off x="950912" y="4520213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3E524A13-F71C-45F7-92E6-985C4CB9E33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52505" y="4753992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CA7FF6D-951D-4682-9C40-A6BB36ABEA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52506" y="5187244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A23041F-D604-4688-B75A-90D37AFDDB0E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7B91F83-8428-4E5A-9C88-17829B687B7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83696" y="1688512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ADB1D581-6D4C-4716-AE96-DBB4F953B95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83697" y="2121764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79BA4B0-A083-4A1F-9D3B-A041B59E7C2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483698" y="3293514"/>
            <a:ext cx="4755838" cy="328016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8FDD4A4D-E1FC-4E83-A8AA-A324B6B0E441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83699" y="3726766"/>
            <a:ext cx="4755838" cy="644563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DE8E7D5C-ACCB-47E6-A3F5-6F3F51A0F37F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83700" y="4755746"/>
            <a:ext cx="4755838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659D9DC4-BB53-4441-9B74-84922B369948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83701" y="5188998"/>
            <a:ext cx="4755838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774845D-2BF0-2740-9880-8D2B0EBB22B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39" name="Picture 38" descr="The University of Iowa">
            <a:extLst>
              <a:ext uri="{FF2B5EF4-FFF2-40B4-BE49-F238E27FC236}">
                <a16:creationId xmlns:a16="http://schemas.microsoft.com/office/drawing/2014/main" id="{0BB6734F-670C-234F-9B83-4953BF83CF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34" name="Footer Placeholder 4">
            <a:extLst>
              <a:ext uri="{FF2B5EF4-FFF2-40B4-BE49-F238E27FC236}">
                <a16:creationId xmlns:a16="http://schemas.microsoft.com/office/drawing/2014/main" id="{7695749F-B8A1-694A-8E96-E3DE4B0E92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435829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2 Gri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31EE2C71-E6FD-4A5F-BC00-7290049C4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2120010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D7C05-8E7C-4679-B83F-CDDB1BDA2031}"/>
              </a:ext>
            </a:extLst>
          </p:cNvPr>
          <p:cNvCxnSpPr/>
          <p:nvPr userDrawn="1"/>
        </p:nvCxnSpPr>
        <p:spPr>
          <a:xfrm>
            <a:off x="949325" y="2760956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FC9698A-599E-4227-BA19-18EFBBF3E0DD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954094" y="2904080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4B470A9-B821-4D01-8FB4-31DF303421A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954096" y="3337333"/>
            <a:ext cx="4772003" cy="30491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C85CAC7-8545-4ED7-8312-FBC92F7F9DA5}"/>
              </a:ext>
            </a:extLst>
          </p:cNvPr>
          <p:cNvCxnSpPr/>
          <p:nvPr userDrawn="1"/>
        </p:nvCxnSpPr>
        <p:spPr>
          <a:xfrm>
            <a:off x="950912" y="3792244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0C507C81-6817-4069-BC84-0CE4705AE16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54098" y="3970621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4103820-8C7A-497C-BCBA-2CFEB4549C83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954100" y="4403874"/>
            <a:ext cx="4772003" cy="3109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1CE437-6AD8-4170-8DC8-66894266CE06}"/>
              </a:ext>
            </a:extLst>
          </p:cNvPr>
          <p:cNvCxnSpPr/>
          <p:nvPr userDrawn="1"/>
        </p:nvCxnSpPr>
        <p:spPr>
          <a:xfrm>
            <a:off x="952506" y="4885677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C02F409-DCF5-4241-BB5E-6E37CC8D351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54096" y="5089029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AC426E8-7005-475F-BC32-B5F0BA7A8A4C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54098" y="5522281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222804C-AFDD-4E8C-BFDC-31326A2127FA}"/>
              </a:ext>
            </a:extLst>
          </p:cNvPr>
          <p:cNvCxnSpPr/>
          <p:nvPr userDrawn="1"/>
        </p:nvCxnSpPr>
        <p:spPr>
          <a:xfrm>
            <a:off x="609600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66342B0E-1F8B-4D4C-ABA7-E43BC2B3F4AE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6467495" y="1688232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CF3285B-83DB-4917-9F24-EC0C964DE403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67497" y="2121484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C88D8B1-0044-4EC5-B4CD-DB1095F378A4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69089" y="2905554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9F6100E2-DAE8-4111-AF37-8909AA389FC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69091" y="3338807"/>
            <a:ext cx="4772003" cy="30491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C0B1E9EC-56B4-4514-B189-24BD47F549F3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469093" y="3972095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F685484E-408B-4771-9259-BAAC2A6E601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469095" y="4405348"/>
            <a:ext cx="4772003" cy="3109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0EE05AF1-1486-45F2-B87D-2AE555B8D1CB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69091" y="5090503"/>
            <a:ext cx="4772003" cy="319591"/>
          </a:xfrm>
        </p:spPr>
        <p:txBody>
          <a:bodyPr lIns="0" tIns="0" rIns="0" bIns="0">
            <a:no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header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2C4B0E5-3C7E-4BC2-AA92-4156C26C91F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469093" y="5523755"/>
            <a:ext cx="4772003" cy="41714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row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5480C56-313A-5C4D-A02B-5C10621A5061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39" name="Picture 38" descr="The University of Iowa">
            <a:extLst>
              <a:ext uri="{FF2B5EF4-FFF2-40B4-BE49-F238E27FC236}">
                <a16:creationId xmlns:a16="http://schemas.microsoft.com/office/drawing/2014/main" id="{58CA1799-4AEA-D247-8458-F8440E4030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37" name="Footer Placeholder 4">
            <a:extLst>
              <a:ext uri="{FF2B5EF4-FFF2-40B4-BE49-F238E27FC236}">
                <a16:creationId xmlns:a16="http://schemas.microsoft.com/office/drawing/2014/main" id="{FFD2AE71-6126-9A49-BF5D-6026774165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868536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2 Gri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id="{F947D672-DDE7-4F36-B79C-4245C5D11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1686758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2238480"/>
            <a:ext cx="4800219" cy="12005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FB9F7B-CC85-4936-BE2A-DF6B8BF46018}"/>
              </a:ext>
            </a:extLst>
          </p:cNvPr>
          <p:cNvCxnSpPr/>
          <p:nvPr userDrawn="1"/>
        </p:nvCxnSpPr>
        <p:spPr>
          <a:xfrm>
            <a:off x="949325" y="3790765"/>
            <a:ext cx="1029017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DFA8ABE-0B6C-4930-94A9-A2BB4166E51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58052" y="4209907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7E91DB8-4856-4AED-8362-60627F681EE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958053" y="4761629"/>
            <a:ext cx="4800219" cy="11819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679384"/>
            <a:ext cx="0" cy="4272765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33724" y="1676706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33725" y="2228428"/>
            <a:ext cx="4800224" cy="12005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76BD4A33-C7CC-4380-A2BB-ECC6C2FB7225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439276" y="4199855"/>
            <a:ext cx="4800224" cy="374036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4CD0BB64-6643-42CE-AFE7-372305F21233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6439277" y="4751577"/>
            <a:ext cx="4800224" cy="12005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8D606F0-071A-A842-B316-9BEBD143AC36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8" name="Picture 27" descr="The University of Iowa">
            <a:extLst>
              <a:ext uri="{FF2B5EF4-FFF2-40B4-BE49-F238E27FC236}">
                <a16:creationId xmlns:a16="http://schemas.microsoft.com/office/drawing/2014/main" id="{9AAD4B2F-0082-B749-BE09-2EC20A6C43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BD920E71-4E45-E74F-B01A-DC16C3B80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748418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2400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tat Layou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7C3D46F0-0006-469D-9C96-A2B5BF708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9080" y="2597398"/>
            <a:ext cx="1742242" cy="787298"/>
          </a:xfrm>
        </p:spPr>
        <p:txBody>
          <a:bodyPr lIns="0" tIns="0" rIns="0" bIns="0">
            <a:noAutofit/>
          </a:bodyPr>
          <a:lstStyle>
            <a:lvl1pPr marL="0" indent="0" algn="l">
              <a:buSzPct val="95000"/>
              <a:buFont typeface="Arial" panose="020B0604020202020204" pitchFamily="34" charset="0"/>
              <a:buNone/>
              <a:defRPr sz="55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Stat</a:t>
            </a:r>
          </a:p>
        </p:txBody>
      </p:sp>
      <p:sp>
        <p:nvSpPr>
          <p:cNvPr id="52" name="Picture Placeholder 50">
            <a:extLst>
              <a:ext uri="{FF2B5EF4-FFF2-40B4-BE49-F238E27FC236}">
                <a16:creationId xmlns:a16="http://schemas.microsoft.com/office/drawing/2014/main" id="{8D984633-F962-1848-A009-619CB821163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37173" y="2243035"/>
            <a:ext cx="1071841" cy="10953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DE3AB4-3020-8D45-86B7-592F12CB716B}"/>
              </a:ext>
            </a:extLst>
          </p:cNvPr>
          <p:cNvCxnSpPr>
            <a:cxnSpLocks/>
          </p:cNvCxnSpPr>
          <p:nvPr userDrawn="1"/>
        </p:nvCxnSpPr>
        <p:spPr>
          <a:xfrm>
            <a:off x="896513" y="3573316"/>
            <a:ext cx="321250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C4E94AD-16D9-BE4C-8C57-CFA6654E1BD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39080" y="3819675"/>
            <a:ext cx="3169934" cy="1061801"/>
          </a:xfrm>
        </p:spPr>
        <p:txBody>
          <a:bodyPr lIns="0" tIns="0" rIns="0" bIns="0">
            <a:normAutofit/>
          </a:bodyPr>
          <a:lstStyle>
            <a:lvl1pPr marL="0" indent="0" algn="l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64293C0-60B2-3341-9C38-86DF7ACA51DC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582471" y="2597398"/>
            <a:ext cx="1742242" cy="787298"/>
          </a:xfrm>
        </p:spPr>
        <p:txBody>
          <a:bodyPr lIns="0" tIns="0" rIns="0" bIns="0">
            <a:noAutofit/>
          </a:bodyPr>
          <a:lstStyle>
            <a:lvl1pPr marL="0" indent="0" algn="l">
              <a:buSzPct val="95000"/>
              <a:buFont typeface="Arial" panose="020B0604020202020204" pitchFamily="34" charset="0"/>
              <a:buNone/>
              <a:defRPr sz="55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Stat</a:t>
            </a:r>
          </a:p>
        </p:txBody>
      </p:sp>
      <p:sp>
        <p:nvSpPr>
          <p:cNvPr id="25" name="Picture Placeholder 50">
            <a:extLst>
              <a:ext uri="{FF2B5EF4-FFF2-40B4-BE49-F238E27FC236}">
                <a16:creationId xmlns:a16="http://schemas.microsoft.com/office/drawing/2014/main" id="{3ED87A8B-0573-474F-94C0-2F7E344853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680564" y="2243035"/>
            <a:ext cx="1071841" cy="10953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99B91B-7CDD-284B-99CF-8408146B2C0D}"/>
              </a:ext>
            </a:extLst>
          </p:cNvPr>
          <p:cNvCxnSpPr>
            <a:cxnSpLocks/>
          </p:cNvCxnSpPr>
          <p:nvPr userDrawn="1"/>
        </p:nvCxnSpPr>
        <p:spPr>
          <a:xfrm>
            <a:off x="4539904" y="3573316"/>
            <a:ext cx="321250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8BB67D17-F456-FC43-9C41-9344D6EEB07B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4582471" y="3819675"/>
            <a:ext cx="3169934" cy="1061801"/>
          </a:xfrm>
        </p:spPr>
        <p:txBody>
          <a:bodyPr lIns="0" tIns="0" rIns="0" bIns="0">
            <a:normAutofit/>
          </a:bodyPr>
          <a:lstStyle>
            <a:lvl1pPr marL="0" indent="0" algn="l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60F6E28A-AB38-A64F-9481-C9F0437BFEA5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8225863" y="2597398"/>
            <a:ext cx="1742242" cy="787298"/>
          </a:xfrm>
        </p:spPr>
        <p:txBody>
          <a:bodyPr lIns="0" tIns="0" rIns="0" bIns="0">
            <a:noAutofit/>
          </a:bodyPr>
          <a:lstStyle>
            <a:lvl1pPr marL="0" indent="0" algn="l">
              <a:buSzPct val="95000"/>
              <a:buFont typeface="Arial" panose="020B0604020202020204" pitchFamily="34" charset="0"/>
              <a:buNone/>
              <a:defRPr sz="55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Stat</a:t>
            </a:r>
          </a:p>
        </p:txBody>
      </p:sp>
      <p:sp>
        <p:nvSpPr>
          <p:cNvPr id="29" name="Picture Placeholder 50">
            <a:extLst>
              <a:ext uri="{FF2B5EF4-FFF2-40B4-BE49-F238E27FC236}">
                <a16:creationId xmlns:a16="http://schemas.microsoft.com/office/drawing/2014/main" id="{106DB928-4AE1-4E4B-9A4C-6062FC24770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323956" y="2243035"/>
            <a:ext cx="1071841" cy="10953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9F7D2B0-E449-FD45-9789-FC204088E97C}"/>
              </a:ext>
            </a:extLst>
          </p:cNvPr>
          <p:cNvCxnSpPr>
            <a:cxnSpLocks/>
          </p:cNvCxnSpPr>
          <p:nvPr userDrawn="1"/>
        </p:nvCxnSpPr>
        <p:spPr>
          <a:xfrm>
            <a:off x="8183296" y="3573316"/>
            <a:ext cx="321250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86FE37F4-1DCF-2D40-845F-6C10AC016C29}"/>
              </a:ext>
            </a:extLst>
          </p:cNvPr>
          <p:cNvSpPr>
            <a:spLocks noGrp="1"/>
          </p:cNvSpPr>
          <p:nvPr>
            <p:ph idx="25" hasCustomPrompt="1"/>
          </p:nvPr>
        </p:nvSpPr>
        <p:spPr>
          <a:xfrm>
            <a:off x="8225863" y="3819675"/>
            <a:ext cx="3169934" cy="1061801"/>
          </a:xfrm>
        </p:spPr>
        <p:txBody>
          <a:bodyPr lIns="0" tIns="0" rIns="0" bIns="0">
            <a:normAutofit/>
          </a:bodyPr>
          <a:lstStyle>
            <a:lvl1pPr marL="0" indent="0" algn="l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F1B24E-B6B2-2D4F-8CE9-C10E33FBF4C2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2" name="Picture 21" descr="The University of Iowa">
            <a:extLst>
              <a:ext uri="{FF2B5EF4-FFF2-40B4-BE49-F238E27FC236}">
                <a16:creationId xmlns:a16="http://schemas.microsoft.com/office/drawing/2014/main" id="{9C14D290-718E-D94D-BEC3-A2B3F3F54C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5387E550-EB5F-3F4A-9BFA-44D25611C9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 b="0" dirty="0"/>
              <a:t>View</a:t>
            </a:r>
            <a:r>
              <a:rPr lang="en-US" dirty="0"/>
              <a:t> &gt;&gt; Header and Footer &gt;&gt; Add Unit Name</a:t>
            </a:r>
          </a:p>
        </p:txBody>
      </p:sp>
    </p:spTree>
    <p:extLst>
      <p:ext uri="{BB962C8B-B14F-4D97-AF65-F5344CB8AC3E}">
        <p14:creationId xmlns:p14="http://schemas.microsoft.com/office/powerpoint/2010/main" val="1710712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– Solid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914400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Right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339665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9144000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087150"/>
            <a:ext cx="914400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2020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810B86-CAB7-EA43-BC2F-6E66762DC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74216"/>
            <a:ext cx="9166225" cy="36512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22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685527-7A8C-3647-9D96-6D076FA7A7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628383" y="0"/>
            <a:ext cx="2687038" cy="127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89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0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7C3D46F0-0006-469D-9C96-A2B5BF708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7A2738-1D29-40DE-AACF-F60CD708E892}"/>
              </a:ext>
            </a:extLst>
          </p:cNvPr>
          <p:cNvCxnSpPr/>
          <p:nvPr userDrawn="1"/>
        </p:nvCxnSpPr>
        <p:spPr>
          <a:xfrm>
            <a:off x="2535870" y="2921860"/>
            <a:ext cx="711101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D1ADFA24-184F-46B9-B1D0-3FBB044F3673}"/>
              </a:ext>
            </a:extLst>
          </p:cNvPr>
          <p:cNvSpPr/>
          <p:nvPr userDrawn="1"/>
        </p:nvSpPr>
        <p:spPr>
          <a:xfrm>
            <a:off x="1664749" y="2050739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DC306F30-B3C1-E74C-B18C-7075DB0761D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953910" y="2337468"/>
            <a:ext cx="1182412" cy="1222625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4078664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FF9D861-0550-4AC8-BB96-094DAF60B7F4}"/>
              </a:ext>
            </a:extLst>
          </p:cNvPr>
          <p:cNvSpPr/>
          <p:nvPr userDrawn="1"/>
        </p:nvSpPr>
        <p:spPr>
          <a:xfrm>
            <a:off x="5231950" y="2050741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4382C3D7-6E45-864C-A5B5-39762336A48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500171" y="2310547"/>
            <a:ext cx="1182412" cy="1222625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16385" y="4078664"/>
            <a:ext cx="2973372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2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101DA23-83F7-4662-BC02-2666717C53B4}"/>
              </a:ext>
            </a:extLst>
          </p:cNvPr>
          <p:cNvSpPr/>
          <p:nvPr userDrawn="1"/>
        </p:nvSpPr>
        <p:spPr>
          <a:xfrm>
            <a:off x="8775763" y="2050741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6E1CEA20-24A4-8C45-B5A6-CE111F714FE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046432" y="2299135"/>
            <a:ext cx="1182412" cy="1222625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63514" y="4078663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F1B24E-B6B2-2D4F-8CE9-C10E33FBF4C2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2" name="Picture 21" descr="The University of Iowa">
            <a:extLst>
              <a:ext uri="{FF2B5EF4-FFF2-40B4-BE49-F238E27FC236}">
                <a16:creationId xmlns:a16="http://schemas.microsoft.com/office/drawing/2014/main" id="{9C14D290-718E-D94D-BEC3-A2B3F3F54C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5387E550-EB5F-3F4A-9BFA-44D25611C9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</a:p>
        </p:txBody>
      </p:sp>
    </p:spTree>
    <p:extLst>
      <p:ext uri="{BB962C8B-B14F-4D97-AF65-F5344CB8AC3E}">
        <p14:creationId xmlns:p14="http://schemas.microsoft.com/office/powerpoint/2010/main" val="733951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Ic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1B9DD2E6-4011-470E-85A1-9331B2E25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D6361F7-376B-4B6B-90CB-982F8C88D3AB}"/>
              </a:ext>
            </a:extLst>
          </p:cNvPr>
          <p:cNvCxnSpPr/>
          <p:nvPr userDrawn="1"/>
        </p:nvCxnSpPr>
        <p:spPr>
          <a:xfrm>
            <a:off x="2535870" y="2921860"/>
            <a:ext cx="711101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A7215D4C-D1BA-4B83-8034-F6173B4B3FE7}"/>
              </a:ext>
            </a:extLst>
          </p:cNvPr>
          <p:cNvSpPr/>
          <p:nvPr userDrawn="1"/>
        </p:nvSpPr>
        <p:spPr>
          <a:xfrm>
            <a:off x="1260812" y="2050739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id="{0A1A4191-73C5-A24C-B85A-D6F8FC57252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540727" y="2311683"/>
            <a:ext cx="1182412" cy="1222625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C06C296-F787-402D-AC65-1E55B4D25C6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52500" y="4078664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E1934B1-C1CC-42D5-A8D8-639ED39E9A45}"/>
              </a:ext>
            </a:extLst>
          </p:cNvPr>
          <p:cNvSpPr/>
          <p:nvPr userDrawn="1"/>
        </p:nvSpPr>
        <p:spPr>
          <a:xfrm>
            <a:off x="3935830" y="2050739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D7A0C8CB-AE00-AE4E-8B06-C3CDA2E8A6B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21796" y="2280863"/>
            <a:ext cx="1182412" cy="1222625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C7F2CE8-9E91-4C86-99AB-686A9C810419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627518" y="4078664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7542B3E-45A5-4E88-A2C5-758AC86BE4D0}"/>
              </a:ext>
            </a:extLst>
          </p:cNvPr>
          <p:cNvSpPr/>
          <p:nvPr userDrawn="1"/>
        </p:nvSpPr>
        <p:spPr>
          <a:xfrm>
            <a:off x="6513929" y="2050739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EED777B6-C788-B840-ACC3-FD8949E42AC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793844" y="2309972"/>
            <a:ext cx="1182412" cy="1222625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C06D7C8-7D2D-4A80-B5B8-174F5056AA0B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205617" y="4078664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24B0597-6276-471F-96FD-FDE08D64C524}"/>
              </a:ext>
            </a:extLst>
          </p:cNvPr>
          <p:cNvSpPr/>
          <p:nvPr userDrawn="1"/>
        </p:nvSpPr>
        <p:spPr>
          <a:xfrm>
            <a:off x="9188946" y="2045132"/>
            <a:ext cx="1742242" cy="1742242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04C4E3A7-AB8A-6243-BBFD-8A433C78470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473607" y="2311684"/>
            <a:ext cx="1182412" cy="1222625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8FC2F9F8-450A-4433-BAFC-DCD0001FAF1D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8880634" y="4073057"/>
            <a:ext cx="2358866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4578BB7-B3A6-0D4A-A743-C8950F9817AE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0" name="Picture 19" descr="The University of Iowa">
            <a:extLst>
              <a:ext uri="{FF2B5EF4-FFF2-40B4-BE49-F238E27FC236}">
                <a16:creationId xmlns:a16="http://schemas.microsoft.com/office/drawing/2014/main" id="{6D319038-0896-5540-A405-0F93F52CC9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CF5779A1-5C1A-D949-93A6-EFB401BFC6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</a:t>
            </a:r>
            <a:r>
              <a:rPr lang="en-US" b="0" dirty="0"/>
              <a:t>&gt;&gt;</a:t>
            </a:r>
            <a:r>
              <a:rPr lang="en-US" dirty="0"/>
              <a:t> Header and Footer &gt;&gt; Add Unit Name</a:t>
            </a:r>
          </a:p>
        </p:txBody>
      </p:sp>
    </p:spTree>
    <p:extLst>
      <p:ext uri="{BB962C8B-B14F-4D97-AF65-F5344CB8AC3E}">
        <p14:creationId xmlns:p14="http://schemas.microsoft.com/office/powerpoint/2010/main" val="1568389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lumn Ic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C7E2EA4D-EFA8-4B7C-9585-ADB07DA2D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D6361F7-376B-4B6B-90CB-982F8C88D3AB}"/>
              </a:ext>
            </a:extLst>
          </p:cNvPr>
          <p:cNvCxnSpPr/>
          <p:nvPr userDrawn="1"/>
        </p:nvCxnSpPr>
        <p:spPr>
          <a:xfrm>
            <a:off x="2535870" y="2921860"/>
            <a:ext cx="7111014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A7215D4C-D1BA-4B83-8034-F6173B4B3FE7}"/>
              </a:ext>
            </a:extLst>
          </p:cNvPr>
          <p:cNvSpPr/>
          <p:nvPr userDrawn="1"/>
        </p:nvSpPr>
        <p:spPr>
          <a:xfrm>
            <a:off x="1175438" y="2125657"/>
            <a:ext cx="1594590" cy="159459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0E2F4087-739F-1B43-B022-92BCEDD29A2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448972" y="2403497"/>
            <a:ext cx="1030100" cy="1086492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C06C296-F787-402D-AC65-1E55B4D25C6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175438" y="4078664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E1934B1-C1CC-42D5-A8D8-639ED39E9A45}"/>
              </a:ext>
            </a:extLst>
          </p:cNvPr>
          <p:cNvSpPr/>
          <p:nvPr userDrawn="1"/>
        </p:nvSpPr>
        <p:spPr>
          <a:xfrm>
            <a:off x="3222122" y="2125657"/>
            <a:ext cx="1594590" cy="159459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090A73C4-9F43-6142-BBC5-1C887BE310E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502864" y="2384080"/>
            <a:ext cx="1030100" cy="1086492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9B9DF875-9EAF-4928-8E91-6599CCEAADE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225991" y="4080927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2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7542B3E-45A5-4E88-A2C5-758AC86BE4D0}"/>
              </a:ext>
            </a:extLst>
          </p:cNvPr>
          <p:cNvSpPr/>
          <p:nvPr userDrawn="1"/>
        </p:nvSpPr>
        <p:spPr>
          <a:xfrm>
            <a:off x="5305996" y="2125657"/>
            <a:ext cx="1594590" cy="159459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121B32AC-29FE-5347-BC89-E1D12CFE917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88241" y="2367425"/>
            <a:ext cx="1030100" cy="1086492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FCAF8AD6-3AD0-422C-B775-D4163897266E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5285614" y="4095574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3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24B0597-6276-471F-96FD-FDE08D64C524}"/>
              </a:ext>
            </a:extLst>
          </p:cNvPr>
          <p:cNvSpPr/>
          <p:nvPr userDrawn="1"/>
        </p:nvSpPr>
        <p:spPr>
          <a:xfrm>
            <a:off x="7346820" y="2120050"/>
            <a:ext cx="1594590" cy="159459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id="{035F86CE-4040-2C49-984A-EDA41DCC41D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583252" y="2382067"/>
            <a:ext cx="1121725" cy="1086492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7322EF39-6BE8-4D2B-B814-5743037B71F3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325607" y="4098102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4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3182B05-A7F1-450F-AE61-51425BEF3AA6}"/>
              </a:ext>
            </a:extLst>
          </p:cNvPr>
          <p:cNvSpPr/>
          <p:nvPr userDrawn="1"/>
        </p:nvSpPr>
        <p:spPr>
          <a:xfrm>
            <a:off x="9434872" y="2133924"/>
            <a:ext cx="1594590" cy="1594590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0B4205C-10C8-FE4A-8B1C-0B1A629E22B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682000" y="2389427"/>
            <a:ext cx="1100333" cy="1086492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0D14923E-7CAE-49B7-9668-7B538ECFDC5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9419080" y="4107460"/>
            <a:ext cx="1601504" cy="754602"/>
          </a:xfrm>
        </p:spPr>
        <p:txBody>
          <a:bodyPr lIns="0" tIns="0" rIns="0" bIns="0">
            <a:normAutofit/>
          </a:bodyPr>
          <a:lstStyle>
            <a:lvl1pPr marL="0" indent="0" algn="ctr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item or step 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6866093-3200-6440-8AB2-9242D398F84E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2" name="Picture 21" descr="The University of Iowa">
            <a:extLst>
              <a:ext uri="{FF2B5EF4-FFF2-40B4-BE49-F238E27FC236}">
                <a16:creationId xmlns:a16="http://schemas.microsoft.com/office/drawing/2014/main" id="{D664CA64-A0A9-F34D-BDC5-9ABCDE7A54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EB50283A-D398-E048-BDA3-92DD544A49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 b="0" dirty="0"/>
              <a:t>View</a:t>
            </a:r>
            <a:r>
              <a:rPr lang="en-US" dirty="0"/>
              <a:t> &gt;&gt; Header and Footer &gt;&gt; Add Unit Name</a:t>
            </a:r>
          </a:p>
        </p:txBody>
      </p:sp>
    </p:spTree>
    <p:extLst>
      <p:ext uri="{BB962C8B-B14F-4D97-AF65-F5344CB8AC3E}">
        <p14:creationId xmlns:p14="http://schemas.microsoft.com/office/powerpoint/2010/main" val="398207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 userDrawn="1">
          <p15:clr>
            <a:srgbClr val="FBAE40"/>
          </p15:clr>
        </p15:guide>
        <p15:guide id="6" orient="horz" pos="3744" userDrawn="1">
          <p15:clr>
            <a:srgbClr val="FBAE40"/>
          </p15:clr>
        </p15:guide>
        <p15:guide id="7" orient="horz" pos="697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B103BAF8-AE0C-4C2A-AFFE-5EFC74007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C29AABA-668F-408C-81ED-9A30ED0A4BE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9325" y="1684461"/>
            <a:ext cx="3170238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3548916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952501" y="4383805"/>
            <a:ext cx="3166740" cy="14084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36E4CD-9037-4D69-A3E3-6380D9131A19}"/>
              </a:ext>
            </a:extLst>
          </p:cNvPr>
          <p:cNvCxnSpPr/>
          <p:nvPr userDrawn="1"/>
        </p:nvCxnSpPr>
        <p:spPr>
          <a:xfrm>
            <a:off x="4376691" y="1679383"/>
            <a:ext cx="0" cy="426421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3C3EF38F-8A6A-4B49-A1A2-467E7797A5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02447" y="1677611"/>
            <a:ext cx="2987311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00A296A-0A06-4FFB-B935-517187294F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16385" y="3537679"/>
            <a:ext cx="2973372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DA600F9-1950-41BD-ACB3-21F2B5AE949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16386" y="4372568"/>
            <a:ext cx="2973372" cy="14084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CA77083-F133-420F-93AD-77761878E852}"/>
              </a:ext>
            </a:extLst>
          </p:cNvPr>
          <p:cNvCxnSpPr/>
          <p:nvPr userDrawn="1"/>
        </p:nvCxnSpPr>
        <p:spPr>
          <a:xfrm>
            <a:off x="7806430" y="1679383"/>
            <a:ext cx="0" cy="4264218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DDD8951C-5A36-4D07-AB7C-0F597B3D79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72642" y="1684461"/>
            <a:ext cx="3166858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4DB30FF-E82C-424F-A06C-EFC3CFC45E3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063514" y="3537679"/>
            <a:ext cx="3166740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C4408-89C4-4D74-957E-B2A4D59F76A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63515" y="4372568"/>
            <a:ext cx="3166740" cy="1408471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2DAB539-1500-4641-B587-77CADD883496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26" name="Picture 25" descr="The University of Iowa">
            <a:extLst>
              <a:ext uri="{FF2B5EF4-FFF2-40B4-BE49-F238E27FC236}">
                <a16:creationId xmlns:a16="http://schemas.microsoft.com/office/drawing/2014/main" id="{425DB221-2568-9A44-ABC3-1ED0E0B41E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6E30D721-4805-D344-A3E0-90A8F1D568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664682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>
          <p15:clr>
            <a:srgbClr val="FBAE40"/>
          </p15:clr>
        </p15:guide>
        <p15:guide id="7" orient="horz" pos="3744">
          <p15:clr>
            <a:srgbClr val="FBAE40"/>
          </p15:clr>
        </p15:guide>
        <p15:guide id="8" orient="horz" pos="697">
          <p15:clr>
            <a:srgbClr val="FBAE40"/>
          </p15:clr>
        </p15:guide>
        <p15:guide id="9" orient="horz" pos="240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D42FEC1B-FCF8-4508-B227-27323879AC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E21D4365-BAA8-4F76-87AD-1A328301E29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49325" y="1684461"/>
            <a:ext cx="2373939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0" y="3545060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1" y="4372570"/>
            <a:ext cx="2358867" cy="14084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36E4CD-9037-4D69-A3E3-6380D9131A19}"/>
              </a:ext>
            </a:extLst>
          </p:cNvPr>
          <p:cNvCxnSpPr/>
          <p:nvPr userDrawn="1"/>
        </p:nvCxnSpPr>
        <p:spPr>
          <a:xfrm>
            <a:off x="3441180" y="1686757"/>
            <a:ext cx="0" cy="4256844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EB10E167-B94B-AD40-958C-D9E0F8F9DF4A}"/>
              </a:ext>
            </a:extLst>
          </p:cNvPr>
          <p:cNvSpPr>
            <a:spLocks noGrp="1"/>
          </p:cNvSpPr>
          <p:nvPr userDrawn="1">
            <p:ph type="pic" sz="quarter" idx="23"/>
          </p:nvPr>
        </p:nvSpPr>
        <p:spPr>
          <a:xfrm>
            <a:off x="3593362" y="1684461"/>
            <a:ext cx="2373939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C03DF098-BB37-5848-9388-750D29EFC657}"/>
              </a:ext>
            </a:extLst>
          </p:cNvPr>
          <p:cNvSpPr>
            <a:spLocks noGrp="1"/>
          </p:cNvSpPr>
          <p:nvPr userDrawn="1">
            <p:ph idx="24" hasCustomPrompt="1"/>
          </p:nvPr>
        </p:nvSpPr>
        <p:spPr>
          <a:xfrm>
            <a:off x="3630386" y="3545060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6FE4DEF0-41BC-4548-B7BA-1E5B0231AFFD}"/>
              </a:ext>
            </a:extLst>
          </p:cNvPr>
          <p:cNvSpPr>
            <a:spLocks noGrp="1"/>
          </p:cNvSpPr>
          <p:nvPr userDrawn="1">
            <p:ph idx="25" hasCustomPrompt="1"/>
          </p:nvPr>
        </p:nvSpPr>
        <p:spPr>
          <a:xfrm>
            <a:off x="3630387" y="4372570"/>
            <a:ext cx="2358867" cy="14084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/>
          <p:nvPr userDrawn="1"/>
        </p:nvCxnSpPr>
        <p:spPr>
          <a:xfrm>
            <a:off x="6095740" y="1686758"/>
            <a:ext cx="0" cy="4293629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864CDDAA-23B4-C842-845C-7640D95F2B65}"/>
              </a:ext>
            </a:extLst>
          </p:cNvPr>
          <p:cNvSpPr>
            <a:spLocks noGrp="1"/>
          </p:cNvSpPr>
          <p:nvPr userDrawn="1">
            <p:ph type="pic" sz="quarter" idx="26"/>
          </p:nvPr>
        </p:nvSpPr>
        <p:spPr>
          <a:xfrm>
            <a:off x="6237399" y="1684461"/>
            <a:ext cx="2373939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DEB8CCE3-3756-5947-84B2-DFCA00A013F6}"/>
              </a:ext>
            </a:extLst>
          </p:cNvPr>
          <p:cNvSpPr>
            <a:spLocks noGrp="1"/>
          </p:cNvSpPr>
          <p:nvPr userDrawn="1">
            <p:ph idx="27" hasCustomPrompt="1"/>
          </p:nvPr>
        </p:nvSpPr>
        <p:spPr>
          <a:xfrm>
            <a:off x="6242957" y="3545060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09C56F7D-4836-1E4F-BD4C-CB150E12E098}"/>
              </a:ext>
            </a:extLst>
          </p:cNvPr>
          <p:cNvSpPr>
            <a:spLocks noGrp="1"/>
          </p:cNvSpPr>
          <p:nvPr userDrawn="1">
            <p:ph idx="28" hasCustomPrompt="1"/>
          </p:nvPr>
        </p:nvSpPr>
        <p:spPr>
          <a:xfrm>
            <a:off x="6242958" y="4372570"/>
            <a:ext cx="2358867" cy="140847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CA77083-F133-420F-93AD-77761878E852}"/>
              </a:ext>
            </a:extLst>
          </p:cNvPr>
          <p:cNvCxnSpPr/>
          <p:nvPr userDrawn="1"/>
        </p:nvCxnSpPr>
        <p:spPr>
          <a:xfrm>
            <a:off x="8750300" y="1686757"/>
            <a:ext cx="0" cy="4256844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icture Placeholder 3">
            <a:extLst>
              <a:ext uri="{FF2B5EF4-FFF2-40B4-BE49-F238E27FC236}">
                <a16:creationId xmlns:a16="http://schemas.microsoft.com/office/drawing/2014/main" id="{06A5C640-1D0E-4428-AC28-148AE98A7B34}"/>
              </a:ext>
            </a:extLst>
          </p:cNvPr>
          <p:cNvSpPr>
            <a:spLocks noGrp="1"/>
          </p:cNvSpPr>
          <p:nvPr userDrawn="1">
            <p:ph type="pic" sz="quarter" idx="22"/>
          </p:nvPr>
        </p:nvSpPr>
        <p:spPr>
          <a:xfrm>
            <a:off x="8881435" y="1680693"/>
            <a:ext cx="2349365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07502CC-5B90-4BCF-B63B-36D026C9AE96}"/>
              </a:ext>
            </a:extLst>
          </p:cNvPr>
          <p:cNvSpPr>
            <a:spLocks noGrp="1"/>
          </p:cNvSpPr>
          <p:nvPr userDrawn="1">
            <p:ph idx="15" hasCustomPrompt="1"/>
          </p:nvPr>
        </p:nvSpPr>
        <p:spPr>
          <a:xfrm>
            <a:off x="8875080" y="3548916"/>
            <a:ext cx="2358867" cy="754602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4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169EF16-BA54-4279-A087-A65E4F26675F}"/>
              </a:ext>
            </a:extLst>
          </p:cNvPr>
          <p:cNvSpPr>
            <a:spLocks noGrp="1"/>
          </p:cNvSpPr>
          <p:nvPr userDrawn="1">
            <p:ph idx="16" hasCustomPrompt="1"/>
          </p:nvPr>
        </p:nvSpPr>
        <p:spPr>
          <a:xfrm>
            <a:off x="8875081" y="4362520"/>
            <a:ext cx="2358867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8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A720753-9BFD-2840-9C93-FF72942ED6E3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32" name="Picture 31" descr="The University of Iowa">
            <a:extLst>
              <a:ext uri="{FF2B5EF4-FFF2-40B4-BE49-F238E27FC236}">
                <a16:creationId xmlns:a16="http://schemas.microsoft.com/office/drawing/2014/main" id="{710BB67D-293B-374F-89FC-5F2EBF9F29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9EE9B966-22C9-0D4A-8DF7-FFA7CF9C9DD8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170021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lumn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8F3E476F-E407-4406-BB4F-38E545331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7D57D41-E534-4387-8837-F27E5C2408BD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14F11A61-EE32-4596-8BBC-0626131F1E6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52499" y="1684461"/>
            <a:ext cx="1832437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F85108-BDC9-43A2-BEF1-240E666F4E0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52501" y="3545060"/>
            <a:ext cx="1826629" cy="6676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68A6427-DC92-4AE6-82DE-34A0B3A972EE}"/>
              </a:ext>
            </a:extLst>
          </p:cNvPr>
          <p:cNvSpPr>
            <a:spLocks noGrp="1"/>
          </p:cNvSpPr>
          <p:nvPr userDrawn="1">
            <p:ph idx="10" hasCustomPrompt="1"/>
          </p:nvPr>
        </p:nvSpPr>
        <p:spPr>
          <a:xfrm>
            <a:off x="952502" y="4275590"/>
            <a:ext cx="1826629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36E4CD-9037-4D69-A3E3-6380D9131A19}"/>
              </a:ext>
            </a:extLst>
          </p:cNvPr>
          <p:cNvCxnSpPr>
            <a:cxnSpLocks/>
          </p:cNvCxnSpPr>
          <p:nvPr userDrawn="1"/>
        </p:nvCxnSpPr>
        <p:spPr>
          <a:xfrm>
            <a:off x="2924781" y="1686759"/>
            <a:ext cx="0" cy="425684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Picture Placeholder 3">
            <a:extLst>
              <a:ext uri="{FF2B5EF4-FFF2-40B4-BE49-F238E27FC236}">
                <a16:creationId xmlns:a16="http://schemas.microsoft.com/office/drawing/2014/main" id="{10B80E7E-3ECA-A84C-BBC2-DF9FD6DED4F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053442" y="1684461"/>
            <a:ext cx="1832437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AB9C78E2-4679-F844-BB37-D2E07B542C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3053444" y="3545060"/>
            <a:ext cx="1826629" cy="6676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0F3EA205-7109-BC44-BA2C-7704780449E8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3053445" y="4275590"/>
            <a:ext cx="1826629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932C4-F1C3-47F2-84B8-FEC885C1843C}"/>
              </a:ext>
            </a:extLst>
          </p:cNvPr>
          <p:cNvCxnSpPr>
            <a:cxnSpLocks/>
          </p:cNvCxnSpPr>
          <p:nvPr userDrawn="1"/>
        </p:nvCxnSpPr>
        <p:spPr>
          <a:xfrm>
            <a:off x="5036631" y="1686759"/>
            <a:ext cx="0" cy="4256842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Picture Placeholder 3">
            <a:extLst>
              <a:ext uri="{FF2B5EF4-FFF2-40B4-BE49-F238E27FC236}">
                <a16:creationId xmlns:a16="http://schemas.microsoft.com/office/drawing/2014/main" id="{4EF24A51-2D82-AA40-8405-8CFEC6F5CB5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187042" y="1684461"/>
            <a:ext cx="1832437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90D707E7-5635-444F-BB41-10E2268CC099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5187044" y="3545060"/>
            <a:ext cx="1826629" cy="6676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4340EF3F-9B6C-B54B-94AD-7275543213B0}"/>
              </a:ext>
            </a:extLst>
          </p:cNvPr>
          <p:cNvSpPr>
            <a:spLocks noGrp="1"/>
          </p:cNvSpPr>
          <p:nvPr>
            <p:ph idx="29" hasCustomPrompt="1"/>
          </p:nvPr>
        </p:nvSpPr>
        <p:spPr>
          <a:xfrm>
            <a:off x="5187045" y="4275590"/>
            <a:ext cx="1826629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CA77083-F133-420F-93AD-77761878E852}"/>
              </a:ext>
            </a:extLst>
          </p:cNvPr>
          <p:cNvCxnSpPr>
            <a:cxnSpLocks/>
          </p:cNvCxnSpPr>
          <p:nvPr userDrawn="1"/>
        </p:nvCxnSpPr>
        <p:spPr>
          <a:xfrm>
            <a:off x="7148481" y="1686759"/>
            <a:ext cx="0" cy="425684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Picture Placeholder 3">
            <a:extLst>
              <a:ext uri="{FF2B5EF4-FFF2-40B4-BE49-F238E27FC236}">
                <a16:creationId xmlns:a16="http://schemas.microsoft.com/office/drawing/2014/main" id="{4D703A3B-87F3-AE45-90D2-795F9DA8857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7266213" y="1684461"/>
            <a:ext cx="1832437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5C95157B-C7FC-864F-A9C2-08E02E26EE07}"/>
              </a:ext>
            </a:extLst>
          </p:cNvPr>
          <p:cNvSpPr>
            <a:spLocks noGrp="1"/>
          </p:cNvSpPr>
          <p:nvPr>
            <p:ph idx="33" hasCustomPrompt="1"/>
          </p:nvPr>
        </p:nvSpPr>
        <p:spPr>
          <a:xfrm>
            <a:off x="7266215" y="3545060"/>
            <a:ext cx="1826629" cy="6676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71E05108-E0DC-6947-A186-EA5436079AAF}"/>
              </a:ext>
            </a:extLst>
          </p:cNvPr>
          <p:cNvSpPr>
            <a:spLocks noGrp="1"/>
          </p:cNvSpPr>
          <p:nvPr>
            <p:ph idx="32" hasCustomPrompt="1"/>
          </p:nvPr>
        </p:nvSpPr>
        <p:spPr>
          <a:xfrm>
            <a:off x="7266216" y="4275590"/>
            <a:ext cx="1826629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5F5ADDF-F780-4384-87F4-30070C81BB29}"/>
              </a:ext>
            </a:extLst>
          </p:cNvPr>
          <p:cNvCxnSpPr>
            <a:cxnSpLocks/>
          </p:cNvCxnSpPr>
          <p:nvPr userDrawn="1"/>
        </p:nvCxnSpPr>
        <p:spPr>
          <a:xfrm>
            <a:off x="9260331" y="1686759"/>
            <a:ext cx="0" cy="4256841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icture Placeholder 3">
            <a:extLst>
              <a:ext uri="{FF2B5EF4-FFF2-40B4-BE49-F238E27FC236}">
                <a16:creationId xmlns:a16="http://schemas.microsoft.com/office/drawing/2014/main" id="{E90B3032-DDF8-0446-8BB7-81565519E036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9410699" y="1684461"/>
            <a:ext cx="1832437" cy="1621608"/>
          </a:xfrm>
        </p:spPr>
        <p:txBody>
          <a:bodyPr/>
          <a:lstStyle>
            <a:lvl1pPr>
              <a:buNone/>
              <a:defRPr/>
            </a:lvl1pPr>
          </a:lstStyle>
          <a:p>
            <a:endParaRPr lang="en-US" dirty="0"/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724287DA-FEAD-6E4A-83EC-B59516E2386C}"/>
              </a:ext>
            </a:extLst>
          </p:cNvPr>
          <p:cNvSpPr>
            <a:spLocks noGrp="1"/>
          </p:cNvSpPr>
          <p:nvPr>
            <p:ph idx="36" hasCustomPrompt="1"/>
          </p:nvPr>
        </p:nvSpPr>
        <p:spPr>
          <a:xfrm>
            <a:off x="9410701" y="3545060"/>
            <a:ext cx="1826629" cy="67511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2000" b="1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header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4FC143B3-231A-2B46-ABBF-7F6B6BBF4596}"/>
              </a:ext>
            </a:extLst>
          </p:cNvPr>
          <p:cNvSpPr>
            <a:spLocks noGrp="1"/>
          </p:cNvSpPr>
          <p:nvPr>
            <p:ph idx="35" hasCustomPrompt="1"/>
          </p:nvPr>
        </p:nvSpPr>
        <p:spPr>
          <a:xfrm>
            <a:off x="9410702" y="4275590"/>
            <a:ext cx="1826629" cy="1408470"/>
          </a:xfrm>
        </p:spPr>
        <p:txBody>
          <a:bodyPr lIns="0" tIns="0" rIns="0" bIns="0">
            <a:normAutofit/>
          </a:bodyPr>
          <a:lstStyle>
            <a:lvl1pPr marL="0" indent="0">
              <a:buSzPct val="95000"/>
              <a:buFont typeface="Arial" panose="020B0604020202020204" pitchFamily="34" charset="0"/>
              <a:buNone/>
              <a:defRPr sz="1600" b="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9144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3716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1828800" indent="0">
              <a:buClr>
                <a:schemeClr val="tx2"/>
              </a:buClr>
              <a:buSzPct val="100000"/>
              <a:buFont typeface="Arial" panose="020B0604020202020204" pitchFamily="34" charset="0"/>
              <a:buNone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column text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A4E17D8-CAFF-0E47-97EF-4D4BC59FFC70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43" name="Picture 42" descr="The University of Iowa">
            <a:extLst>
              <a:ext uri="{FF2B5EF4-FFF2-40B4-BE49-F238E27FC236}">
                <a16:creationId xmlns:a16="http://schemas.microsoft.com/office/drawing/2014/main" id="{924E35CA-EA2E-084A-B4D2-736FEA8C0D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38" name="Footer Placeholder 4">
            <a:extLst>
              <a:ext uri="{FF2B5EF4-FFF2-40B4-BE49-F238E27FC236}">
                <a16:creationId xmlns:a16="http://schemas.microsoft.com/office/drawing/2014/main" id="{D752B61A-80FF-1049-8A33-5614EE9DC8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835456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00" userDrawn="1">
          <p15:clr>
            <a:srgbClr val="FBAE40"/>
          </p15:clr>
        </p15:guide>
        <p15:guide id="2" pos="598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4">
          <p15:clr>
            <a:srgbClr val="FBAE40"/>
          </p15:clr>
        </p15:guide>
        <p15:guide id="6" orient="horz" pos="3744">
          <p15:clr>
            <a:srgbClr val="FBAE40"/>
          </p15:clr>
        </p15:guide>
        <p15:guide id="7" orient="horz" pos="6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20">
            <a:extLst>
              <a:ext uri="{FF2B5EF4-FFF2-40B4-BE49-F238E27FC236}">
                <a16:creationId xmlns:a16="http://schemas.microsoft.com/office/drawing/2014/main" id="{2BA8F287-92C7-4FFD-A7E9-45864F8E9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9325" y="498296"/>
            <a:ext cx="5260975" cy="89611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Title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F31F03A-71CF-475D-8A3C-99FC106D73E8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7404DB8-B6AC-4389-8E6E-A115840D1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686757"/>
            <a:ext cx="5257801" cy="4256843"/>
          </a:xfrm>
        </p:spPr>
        <p:txBody>
          <a:bodyPr lIns="0" tIns="0" rIns="0" bIns="0"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Roboto" panose="02000000000000000000" pitchFamily="2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Roboto" panose="02000000000000000000" pitchFamily="2" charset="0"/>
              <a:buChar char="―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42EEDE3-0B18-E049-BE23-974E50C729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71534" y="0"/>
            <a:ext cx="5029200" cy="638951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20F7CB-393D-BF45-B52D-542FDDEFCAFF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2" name="Picture 11" descr="The University of Iowa">
            <a:extLst>
              <a:ext uri="{FF2B5EF4-FFF2-40B4-BE49-F238E27FC236}">
                <a16:creationId xmlns:a16="http://schemas.microsoft.com/office/drawing/2014/main" id="{9CE5618D-3613-E04D-A815-ED9A2C5AA3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35C85E8-314E-3E45-BB26-1A95C606F0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625500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3912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orient="horz" pos="1056" userDrawn="1">
          <p15:clr>
            <a:srgbClr val="FBAE40"/>
          </p15:clr>
        </p15:guide>
        <p15:guide id="6" orient="horz" pos="697" userDrawn="1">
          <p15:clr>
            <a:srgbClr val="FBAE40"/>
          </p15:clr>
        </p15:guide>
        <p15:guide id="7" orient="horz" pos="240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 - 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7524483D-CFE3-E34D-BB74-CEDD54176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365125"/>
            <a:ext cx="5254505" cy="133186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B28F420-DDD1-5E4A-9513-EAE252D759FE}"/>
              </a:ext>
            </a:extLst>
          </p:cNvPr>
          <p:cNvCxnSpPr>
            <a:cxnSpLocks/>
          </p:cNvCxnSpPr>
          <p:nvPr userDrawn="1"/>
        </p:nvCxnSpPr>
        <p:spPr>
          <a:xfrm>
            <a:off x="952500" y="17340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5D1D7B4-E242-C142-8F5F-F3301CC02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962386"/>
            <a:ext cx="5266450" cy="3981214"/>
          </a:xfrm>
        </p:spPr>
        <p:txBody>
          <a:bodyPr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Font typeface="Roboto" panose="02000000000000000000" pitchFamily="2" charset="0"/>
              <a:buChar char="–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buClr>
                <a:schemeClr val="tx2"/>
              </a:buCl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Font typeface="Arial" panose="020B0604020202020204" pitchFamily="34" charset="0"/>
              <a:buChar char="‒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04FCC643-718F-7645-8F8D-0BFC94D050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159502" y="0"/>
            <a:ext cx="2483404" cy="319142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41C31617-CC11-4C42-B6D0-164DF6AFBF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713630" y="0"/>
            <a:ext cx="2483404" cy="319142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3E5CE386-BEFE-FE49-A675-D93BEDF680B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59502" y="3260862"/>
            <a:ext cx="5032499" cy="3128649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 Click icon to add picture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24DFA0-3257-B044-87EF-16154359E2FC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9" name="Picture 18" descr="The University of Iowa">
            <a:extLst>
              <a:ext uri="{FF2B5EF4-FFF2-40B4-BE49-F238E27FC236}">
                <a16:creationId xmlns:a16="http://schemas.microsoft.com/office/drawing/2014/main" id="{87382191-DF4D-7341-915C-9C10445352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E21405B1-B61E-0943-909C-EFA16B5EE4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338072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744" userDrawn="1">
          <p15:clr>
            <a:srgbClr val="FBAE40"/>
          </p15:clr>
        </p15:guide>
        <p15:guide id="2" pos="3926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orient="horz" pos="240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325" y="494273"/>
            <a:ext cx="10290175" cy="869089"/>
          </a:xfrm>
        </p:spPr>
        <p:txBody>
          <a:bodyPr lIns="0" tIns="0" rIns="0" bIns="0"/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B5BDD8-8221-F040-8AE0-3F33C4E24CA0}"/>
              </a:ext>
            </a:extLst>
          </p:cNvPr>
          <p:cNvCxnSpPr>
            <a:cxnSpLocks/>
          </p:cNvCxnSpPr>
          <p:nvPr userDrawn="1"/>
        </p:nvCxnSpPr>
        <p:spPr>
          <a:xfrm>
            <a:off x="949325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DF1F65E7-1CB7-3D42-91A9-88DA4E58EB0E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49325" y="1570038"/>
            <a:ext cx="10290175" cy="4114800"/>
          </a:xfrm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56D074-0631-F846-A2A3-4A39FEAEFDD7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4" name="Picture 13" descr="The University of Iowa">
            <a:extLst>
              <a:ext uri="{FF2B5EF4-FFF2-40B4-BE49-F238E27FC236}">
                <a16:creationId xmlns:a16="http://schemas.microsoft.com/office/drawing/2014/main" id="{F53BBB5F-6629-C742-91EE-40B5B8BC10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3AC09A7-82B4-6B47-A4FB-CA6800EAFB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142765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98" userDrawn="1">
          <p15:clr>
            <a:srgbClr val="FBAE40"/>
          </p15:clr>
        </p15:guide>
        <p15:guide id="3" pos="708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AC533B8E-DBF3-664D-901D-8735DE7752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9081" y="3367173"/>
            <a:ext cx="7163317" cy="1160369"/>
          </a:xfrm>
        </p:spPr>
        <p:txBody>
          <a:bodyPr lIns="0" tIns="0" rIns="0" bIns="0" anchor="t" anchorCtr="0">
            <a:no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7216A4-2452-1B4B-AE0D-122E7F5A5965}"/>
              </a:ext>
            </a:extLst>
          </p:cNvPr>
          <p:cNvCxnSpPr>
            <a:cxnSpLocks/>
          </p:cNvCxnSpPr>
          <p:nvPr userDrawn="1"/>
        </p:nvCxnSpPr>
        <p:spPr>
          <a:xfrm>
            <a:off x="974126" y="3029213"/>
            <a:ext cx="768531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73873935-43A0-4C23-AC45-B3EF69B188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28383" y="3029213"/>
            <a:ext cx="2687038" cy="1498329"/>
          </a:xfrm>
        </p:spPr>
        <p:txBody>
          <a:bodyPr vert="horz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dirty="0"/>
              <a:t>Contact Person Title </a:t>
            </a:r>
          </a:p>
          <a:p>
            <a:pPr lvl="0"/>
            <a:r>
              <a:rPr lang="en-US" dirty="0"/>
              <a:t>Contact Person Unit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Phone: </a:t>
            </a:r>
          </a:p>
          <a:p>
            <a:pPr lvl="0"/>
            <a:r>
              <a:rPr lang="en-US" dirty="0"/>
              <a:t>Fax: </a:t>
            </a:r>
          </a:p>
          <a:p>
            <a:pPr lvl="0"/>
            <a:r>
              <a:rPr lang="en-US" dirty="0"/>
              <a:t>Email: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6ACD65-4DC5-40D8-89A9-EBA0997790E8}"/>
              </a:ext>
            </a:extLst>
          </p:cNvPr>
          <p:cNvSpPr/>
          <p:nvPr userDrawn="1"/>
        </p:nvSpPr>
        <p:spPr>
          <a:xfrm>
            <a:off x="949325" y="5019085"/>
            <a:ext cx="318908" cy="3693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38018-43AE-4329-BACA-C859C7CFF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8233" y="5019085"/>
            <a:ext cx="2231701" cy="369332"/>
          </a:xfrm>
          <a:solidFill>
            <a:schemeClr val="tx1"/>
          </a:solidFill>
          <a:ln>
            <a:noFill/>
          </a:ln>
        </p:spPr>
        <p:txBody>
          <a:bodyPr wrap="none" lIns="91440" tIns="45720" rIns="91440" bIns="4572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en-US" dirty="0"/>
              <a:t>Insert Web Address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B262A30-5EEC-5549-B428-7E5B11A5D7A7}"/>
              </a:ext>
            </a:extLst>
          </p:cNvPr>
          <p:cNvGrpSpPr/>
          <p:nvPr userDrawn="1"/>
        </p:nvGrpSpPr>
        <p:grpSpPr>
          <a:xfrm>
            <a:off x="1071271" y="5122118"/>
            <a:ext cx="142379" cy="150373"/>
            <a:chOff x="3057746" y="812006"/>
            <a:chExt cx="173610" cy="183357"/>
          </a:xfrm>
          <a:noFill/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699B573-1E8F-3547-9D64-50A2EC630F1F}"/>
                </a:ext>
              </a:extLst>
            </p:cNvPr>
            <p:cNvCxnSpPr/>
            <p:nvPr userDrawn="1"/>
          </p:nvCxnSpPr>
          <p:spPr>
            <a:xfrm>
              <a:off x="3057746" y="904875"/>
              <a:ext cx="173610" cy="0"/>
            </a:xfrm>
            <a:prstGeom prst="line">
              <a:avLst/>
            </a:prstGeom>
            <a:grpFill/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Freeform: Shape 12">
              <a:extLst>
                <a:ext uri="{FF2B5EF4-FFF2-40B4-BE49-F238E27FC236}">
                  <a16:creationId xmlns:a16="http://schemas.microsoft.com/office/drawing/2014/main" id="{68F32139-4BAE-F54C-8358-EF5839C5813E}"/>
                </a:ext>
              </a:extLst>
            </p:cNvPr>
            <p:cNvSpPr/>
            <p:nvPr userDrawn="1"/>
          </p:nvSpPr>
          <p:spPr>
            <a:xfrm>
              <a:off x="3143250" y="812006"/>
              <a:ext cx="85725" cy="183357"/>
            </a:xfrm>
            <a:custGeom>
              <a:avLst/>
              <a:gdLst>
                <a:gd name="connsiteX0" fmla="*/ 4763 w 85725"/>
                <a:gd name="connsiteY0" fmla="*/ 0 h 183357"/>
                <a:gd name="connsiteX1" fmla="*/ 85725 w 85725"/>
                <a:gd name="connsiteY1" fmla="*/ 92869 h 183357"/>
                <a:gd name="connsiteX2" fmla="*/ 0 w 85725"/>
                <a:gd name="connsiteY2" fmla="*/ 183357 h 183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83357">
                  <a:moveTo>
                    <a:pt x="4763" y="0"/>
                  </a:moveTo>
                  <a:lnTo>
                    <a:pt x="85725" y="92869"/>
                  </a:lnTo>
                  <a:lnTo>
                    <a:pt x="0" y="183357"/>
                  </a:lnTo>
                </a:path>
              </a:pathLst>
            </a:custGeom>
            <a:grp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B1807D8-E6B4-C743-A4EC-22D5E04798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628383" y="0"/>
            <a:ext cx="2687038" cy="1279542"/>
          </a:xfrm>
          <a:prstGeom prst="rect">
            <a:avLst/>
          </a:prstGeom>
        </p:spPr>
      </p:pic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D36833F-B2C7-1C49-9947-A60C1ACB0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096" y="2463764"/>
            <a:ext cx="7157006" cy="36512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2883638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9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– Solid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0097" y="2184901"/>
            <a:ext cx="6155725" cy="2431224"/>
          </a:xfrm>
        </p:spPr>
        <p:txBody>
          <a:bodyPr anchor="ctr" anchorCtr="0">
            <a:normAutofit/>
          </a:bodyPr>
          <a:lstStyle>
            <a:lvl1pPr algn="l">
              <a:defRPr sz="5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Example of the Presentation </a:t>
            </a:r>
            <a:br>
              <a:rPr lang="en-US" dirty="0"/>
            </a:br>
            <a:r>
              <a:rPr lang="en-US" dirty="0"/>
              <a:t>Title Slide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14C79AA-0B96-2A43-86A1-A71A1D4C8E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0098" y="4676833"/>
            <a:ext cx="6155726" cy="49479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A7101AB8-54F7-4A4E-9611-F4F2ECFBD1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096" y="5139429"/>
            <a:ext cx="6155726" cy="49530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2020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BDD4F96-5BFE-3049-B4E0-9CDD4F5C36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29599" y="152400"/>
            <a:ext cx="3385601" cy="919069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20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Insert-&gt;Header and Footer-&gt;Type Customizable Name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49CB936-90E7-D144-B9DC-7CF3F98E2F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738" y="1599"/>
            <a:ext cx="2687038" cy="1276343"/>
          </a:xfrm>
          <a:prstGeom prst="rect">
            <a:avLst/>
          </a:prstGeom>
        </p:spPr>
      </p:pic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2C35F063-23A9-F244-9022-8BBB7E277A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24118" y="0"/>
            <a:ext cx="4567882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9413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-Solid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A47420D0-6FF1-9C4A-B953-EA4EEABBA30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9081" y="3367173"/>
            <a:ext cx="7163317" cy="1160369"/>
          </a:xfrm>
        </p:spPr>
        <p:txBody>
          <a:bodyPr lIns="0" tIns="0" rIns="0" bIns="0" anchor="t" anchorCtr="0">
            <a:noAutofit/>
          </a:bodyPr>
          <a:lstStyle>
            <a:lvl1pPr algn="l">
              <a:defRPr sz="6000" b="1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7216A4-2452-1B4B-AE0D-122E7F5A5965}"/>
              </a:ext>
            </a:extLst>
          </p:cNvPr>
          <p:cNvCxnSpPr>
            <a:cxnSpLocks/>
          </p:cNvCxnSpPr>
          <p:nvPr userDrawn="1"/>
        </p:nvCxnSpPr>
        <p:spPr>
          <a:xfrm>
            <a:off x="974126" y="3029213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73873935-43A0-4C23-AC45-B3EF69B188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25016" y="3029213"/>
            <a:ext cx="2693773" cy="1498329"/>
          </a:xfrm>
        </p:spPr>
        <p:txBody>
          <a:bodyPr vert="horz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Presenter Name</a:t>
            </a:r>
          </a:p>
          <a:p>
            <a:pPr lvl="0"/>
            <a:r>
              <a:rPr lang="en-US" dirty="0"/>
              <a:t>Contact Person Title </a:t>
            </a:r>
          </a:p>
          <a:p>
            <a:pPr lvl="0"/>
            <a:r>
              <a:rPr lang="en-US" dirty="0"/>
              <a:t>Contact Person Unit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Phone: </a:t>
            </a:r>
          </a:p>
          <a:p>
            <a:pPr lvl="0"/>
            <a:r>
              <a:rPr lang="en-US" dirty="0"/>
              <a:t>Fax: </a:t>
            </a:r>
          </a:p>
          <a:p>
            <a:pPr lvl="0"/>
            <a:r>
              <a:rPr lang="en-US" dirty="0"/>
              <a:t>Email: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6ACD65-4DC5-40D8-89A9-EBA0997790E8}"/>
              </a:ext>
            </a:extLst>
          </p:cNvPr>
          <p:cNvSpPr/>
          <p:nvPr userDrawn="1"/>
        </p:nvSpPr>
        <p:spPr>
          <a:xfrm>
            <a:off x="949325" y="5019085"/>
            <a:ext cx="318908" cy="369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38018-43AE-4329-BACA-C859C7CFF4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8233" y="5019085"/>
            <a:ext cx="2231701" cy="369332"/>
          </a:xfrm>
          <a:solidFill>
            <a:schemeClr val="accent1"/>
          </a:solidFill>
          <a:ln>
            <a:noFill/>
          </a:ln>
        </p:spPr>
        <p:txBody>
          <a:bodyPr wrap="none" lIns="91440" tIns="45720" rIns="91440" bIns="45720">
            <a:sp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</a:defRPr>
            </a:lvl1pPr>
          </a:lstStyle>
          <a:p>
            <a:pPr lvl="0"/>
            <a:r>
              <a:rPr lang="en-US" dirty="0"/>
              <a:t>Insert Web Address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625728D-FF50-4FF2-AC2E-B13A3D44D5B9}"/>
              </a:ext>
            </a:extLst>
          </p:cNvPr>
          <p:cNvGrpSpPr/>
          <p:nvPr/>
        </p:nvGrpSpPr>
        <p:grpSpPr>
          <a:xfrm>
            <a:off x="1071271" y="5122118"/>
            <a:ext cx="142379" cy="150373"/>
            <a:chOff x="3057746" y="812006"/>
            <a:chExt cx="173610" cy="183357"/>
          </a:xfrm>
          <a:noFill/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8A6E0DE-15E0-485B-8083-6D1BB965B9B6}"/>
                </a:ext>
              </a:extLst>
            </p:cNvPr>
            <p:cNvCxnSpPr/>
            <p:nvPr userDrawn="1"/>
          </p:nvCxnSpPr>
          <p:spPr>
            <a:xfrm>
              <a:off x="3057746" y="904875"/>
              <a:ext cx="173610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84EFEE4-DF1C-4FDF-ABC6-804BF8FA2941}"/>
                </a:ext>
              </a:extLst>
            </p:cNvPr>
            <p:cNvSpPr/>
            <p:nvPr userDrawn="1"/>
          </p:nvSpPr>
          <p:spPr>
            <a:xfrm>
              <a:off x="3143250" y="812006"/>
              <a:ext cx="85725" cy="183357"/>
            </a:xfrm>
            <a:custGeom>
              <a:avLst/>
              <a:gdLst>
                <a:gd name="connsiteX0" fmla="*/ 4763 w 85725"/>
                <a:gd name="connsiteY0" fmla="*/ 0 h 183357"/>
                <a:gd name="connsiteX1" fmla="*/ 85725 w 85725"/>
                <a:gd name="connsiteY1" fmla="*/ 92869 h 183357"/>
                <a:gd name="connsiteX2" fmla="*/ 0 w 85725"/>
                <a:gd name="connsiteY2" fmla="*/ 183357 h 183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83357">
                  <a:moveTo>
                    <a:pt x="4763" y="0"/>
                  </a:moveTo>
                  <a:lnTo>
                    <a:pt x="85725" y="92869"/>
                  </a:lnTo>
                  <a:lnTo>
                    <a:pt x="0" y="183357"/>
                  </a:lnTo>
                </a:path>
              </a:pathLst>
            </a:cu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5" name="Picture 14" descr="The University of Iowa">
            <a:extLst>
              <a:ext uri="{FF2B5EF4-FFF2-40B4-BE49-F238E27FC236}">
                <a16:creationId xmlns:a16="http://schemas.microsoft.com/office/drawing/2014/main" id="{6179B039-C5FC-F04C-AB21-BEF980B03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25016" y="0"/>
            <a:ext cx="2693773" cy="1279542"/>
          </a:xfrm>
          <a:prstGeom prst="rect">
            <a:avLst/>
          </a:prstGeom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70E4C36A-C453-EE4B-A1E5-D1232C3612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096" y="2463764"/>
            <a:ext cx="7157006" cy="365125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Insert-&gt;Header and Footer-&gt;Type Customizable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64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98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OWA Logo with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993FB4-4336-2048-A6A4-FA306EBBE7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485842"/>
            <a:ext cx="10515600" cy="896116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Closing Slide Header</a:t>
            </a:r>
          </a:p>
        </p:txBody>
      </p:sp>
      <p:pic>
        <p:nvPicPr>
          <p:cNvPr id="4" name="Picture 3" descr="The University of Iowa">
            <a:extLst>
              <a:ext uri="{FF2B5EF4-FFF2-40B4-BE49-F238E27FC236}">
                <a16:creationId xmlns:a16="http://schemas.microsoft.com/office/drawing/2014/main" id="{D94B893B-3A5E-A84C-9A26-CCC1CC0A23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86000" y="675842"/>
            <a:ext cx="762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532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OWA Logo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e University of Iowa">
            <a:extLst>
              <a:ext uri="{FF2B5EF4-FFF2-40B4-BE49-F238E27FC236}">
                <a16:creationId xmlns:a16="http://schemas.microsoft.com/office/drawing/2014/main" id="{D94B893B-3A5E-A84C-9A26-CCC1CC0A23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86000" y="1524000"/>
            <a:ext cx="762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530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– Solid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0097" y="2184901"/>
            <a:ext cx="6155725" cy="2561760"/>
          </a:xfrm>
        </p:spPr>
        <p:txBody>
          <a:bodyPr anchor="ctr" anchorCtr="0">
            <a:normAutofit/>
          </a:bodyPr>
          <a:lstStyle>
            <a:lvl1pPr algn="l">
              <a:defRPr sz="5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Example of the Presentation </a:t>
            </a:r>
            <a:br>
              <a:rPr lang="en-US" dirty="0"/>
            </a:br>
            <a:r>
              <a:rPr lang="en-US" dirty="0"/>
              <a:t>Title Slide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B3A797-13D4-A243-B1AE-4498B36D4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0098" y="4676833"/>
            <a:ext cx="6155726" cy="494797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884DA5E7-4B71-0543-8E46-EC2A81EAE3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60096" y="5139429"/>
            <a:ext cx="6155726" cy="49530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2020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EBCADCB-4DBB-9C43-A696-780C057757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29599" y="152400"/>
            <a:ext cx="3385601" cy="919069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20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2C35F063-23A9-F244-9022-8BBB7E277A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24118" y="0"/>
            <a:ext cx="4567882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3F5E00-2329-6246-A2BB-7BCD46F839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47738" y="0"/>
            <a:ext cx="2687038" cy="127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209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9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– Solid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75990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791876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2721272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600" userDrawn="1">
          <p15:clr>
            <a:srgbClr val="FBAE40"/>
          </p15:clr>
        </p15:guide>
        <p15:guide id="4" pos="70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– Solid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759907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bg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Section Header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ubtitle 2">
            <a:extLst>
              <a:ext uri="{FF2B5EF4-FFF2-40B4-BE49-F238E27FC236}">
                <a16:creationId xmlns:a16="http://schemas.microsoft.com/office/drawing/2014/main" id="{8FB54BE8-0526-614C-A06E-8C6258999B2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791876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509282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00">
          <p15:clr>
            <a:srgbClr val="FBAE40"/>
          </p15:clr>
        </p15:guide>
        <p15:guide id="4" pos="70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–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2C17923A-4119-CF48-9F2D-05B0A69EBA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224488-0ADE-1843-91C1-1CA371373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7661" y="2215171"/>
            <a:ext cx="4368798" cy="646331"/>
          </a:xfrm>
          <a:solidFill>
            <a:schemeClr val="accent1"/>
          </a:solidFill>
        </p:spPr>
        <p:txBody>
          <a:bodyPr wrap="square" lIns="91440" tIns="91440" bIns="0">
            <a:spAutoFit/>
          </a:bodyPr>
          <a:lstStyle/>
          <a:p>
            <a:r>
              <a:rPr lang="en-US" dirty="0"/>
              <a:t>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388073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C070F21D-F194-034E-812B-69D1C6CDD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BA13FBC-A4AA-9B4F-8E9B-12CD6600150E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722C1D3A-9762-7F4D-AB5C-A3F0114B67B2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6" name="Picture 15" descr="The University of Iowa">
            <a:extLst>
              <a:ext uri="{FF2B5EF4-FFF2-40B4-BE49-F238E27FC236}">
                <a16:creationId xmlns:a16="http://schemas.microsoft.com/office/drawing/2014/main" id="{7148CCDA-64E4-6A4E-A6A7-D2AB55159A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EFAE079D-23CF-2543-B543-90A5EB0D2C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77833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  <p15:guide id="2" pos="600">
          <p15:clr>
            <a:srgbClr val="FBAE40"/>
          </p15:clr>
        </p15:guide>
        <p15:guide id="3" pos="7080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1056">
          <p15:clr>
            <a:srgbClr val="FBAE40"/>
          </p15:clr>
        </p15:guide>
        <p15:guide id="7" orient="horz" pos="2400" userDrawn="1">
          <p15:clr>
            <a:srgbClr val="FBAE40"/>
          </p15:clr>
        </p15:guide>
        <p15:guide id="8" orient="horz" pos="374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BE68DE55-0579-EC46-BD52-181870AFB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8200BB2-D6D1-6642-8F66-9B4F37EC8187}"/>
              </a:ext>
            </a:extLst>
          </p:cNvPr>
          <p:cNvCxnSpPr>
            <a:cxnSpLocks/>
          </p:cNvCxnSpPr>
          <p:nvPr userDrawn="1"/>
        </p:nvCxnSpPr>
        <p:spPr>
          <a:xfrm>
            <a:off x="952498" y="1363362"/>
            <a:ext cx="768531" cy="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35C2BC9-7AF3-6D49-8036-36D81872E84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52498" y="1686757"/>
            <a:ext cx="10251527" cy="4256843"/>
          </a:xfrm>
        </p:spPr>
        <p:txBody>
          <a:bodyPr lIns="0" tIns="0" rIns="0" bIns="0"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‒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Roboto" panose="02000000000000000000" pitchFamily="2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Roboto" panose="02000000000000000000" pitchFamily="2" charset="0"/>
              <a:buChar char="―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937044-371D-C149-9F72-3D8FBA4605CF}"/>
              </a:ext>
            </a:extLst>
          </p:cNvPr>
          <p:cNvSpPr/>
          <p:nvPr userDrawn="1"/>
        </p:nvSpPr>
        <p:spPr>
          <a:xfrm>
            <a:off x="0" y="6389511"/>
            <a:ext cx="12192000" cy="4684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14" name="Picture 13" descr="The University of Iowa">
            <a:extLst>
              <a:ext uri="{FF2B5EF4-FFF2-40B4-BE49-F238E27FC236}">
                <a16:creationId xmlns:a16="http://schemas.microsoft.com/office/drawing/2014/main" id="{DC5F3A3D-928C-F445-ACB3-2C38F21F6D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131555"/>
            <a:ext cx="1545021" cy="733885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2F140A7-DF6E-3245-BC22-1F0E9CFEE8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691165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 userDrawn="1">
          <p15:clr>
            <a:srgbClr val="FBAE40"/>
          </p15:clr>
        </p15:guide>
        <p15:guide id="2" pos="600" userDrawn="1">
          <p15:clr>
            <a:srgbClr val="FBAE40"/>
          </p15:clr>
        </p15:guide>
        <p15:guide id="3" pos="7080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orient="horz" pos="1056" userDrawn="1">
          <p15:clr>
            <a:srgbClr val="FBAE40"/>
          </p15:clr>
        </p15:guide>
        <p15:guide id="7" orient="horz" pos="3744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D47C82-65E8-6F4A-93F5-B60D5D90F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611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0A12C-E82E-3F40-8F2F-F914F24F0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00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87" r:id="rId2"/>
    <p:sldLayoutId id="2147483688" r:id="rId3"/>
    <p:sldLayoutId id="2147483684" r:id="rId4"/>
    <p:sldLayoutId id="2147483663" r:id="rId5"/>
    <p:sldLayoutId id="2147483686" r:id="rId6"/>
    <p:sldLayoutId id="2147483690" r:id="rId7"/>
    <p:sldLayoutId id="2147483682" r:id="rId8"/>
    <p:sldLayoutId id="2147483650" r:id="rId9"/>
    <p:sldLayoutId id="2147483662" r:id="rId10"/>
    <p:sldLayoutId id="2147483670" r:id="rId11"/>
    <p:sldLayoutId id="2147483667" r:id="rId12"/>
    <p:sldLayoutId id="2147483668" r:id="rId13"/>
    <p:sldLayoutId id="2147483674" r:id="rId14"/>
    <p:sldLayoutId id="2147483675" r:id="rId15"/>
    <p:sldLayoutId id="2147483677" r:id="rId16"/>
    <p:sldLayoutId id="2147483676" r:id="rId17"/>
    <p:sldLayoutId id="2147483672" r:id="rId18"/>
    <p:sldLayoutId id="2147483692" r:id="rId19"/>
    <p:sldLayoutId id="2147483669" r:id="rId20"/>
    <p:sldLayoutId id="2147483671" r:id="rId21"/>
    <p:sldLayoutId id="2147483673" r:id="rId22"/>
    <p:sldLayoutId id="2147483679" r:id="rId23"/>
    <p:sldLayoutId id="2147483680" r:id="rId24"/>
    <p:sldLayoutId id="2147483681" r:id="rId25"/>
    <p:sldLayoutId id="2147483654" r:id="rId26"/>
    <p:sldLayoutId id="2147483655" r:id="rId27"/>
    <p:sldLayoutId id="2147483665" r:id="rId28"/>
    <p:sldLayoutId id="2147483664" r:id="rId29"/>
    <p:sldLayoutId id="2147483689" r:id="rId30"/>
    <p:sldLayoutId id="2147483693" r:id="rId31"/>
    <p:sldLayoutId id="2147483691" r:id="rId3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Roboto" panose="02000000000000000000" pitchFamily="2" charset="0"/>
        <a:buChar char="–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38/s41467-025-57117-w" TargetMode="Externa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80B23-7308-1745-A1A9-A5522BA49E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4725" y="2573409"/>
            <a:ext cx="10354360" cy="979974"/>
          </a:xfrm>
        </p:spPr>
        <p:txBody>
          <a:bodyPr>
            <a:noAutofit/>
          </a:bodyPr>
          <a:lstStyle/>
          <a:p>
            <a:r>
              <a:rPr lang="en-US" sz="4000" dirty="0"/>
              <a:t>A robust scalable method for identifying spatially variable genes in spatial transcriptomics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ADA0161C-D166-6E4C-8069-E1FBFE0BE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3612" y="4454720"/>
            <a:ext cx="10354360" cy="887595"/>
          </a:xfrm>
        </p:spPr>
        <p:txBody>
          <a:bodyPr>
            <a:normAutofit/>
          </a:bodyPr>
          <a:lstStyle/>
          <a:p>
            <a:r>
              <a:rPr lang="en-US" b="0" dirty="0"/>
              <a:t>Department of Biostatistics, University of Iowa</a:t>
            </a:r>
          </a:p>
          <a:p>
            <a:r>
              <a:rPr lang="en-US" b="0" dirty="0"/>
              <a:t>Daniel Kakou and </a:t>
            </a:r>
            <a:r>
              <a:rPr lang="en-US" dirty="0"/>
              <a:t>Kai Wang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C5EE2B8-026E-D04B-8925-60FA6F76C3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4725" y="5574419"/>
            <a:ext cx="10354360" cy="797120"/>
          </a:xfrm>
        </p:spPr>
        <p:txBody>
          <a:bodyPr>
            <a:normAutofit/>
          </a:bodyPr>
          <a:lstStyle/>
          <a:p>
            <a:r>
              <a:rPr lang="en-US" sz="1800" dirty="0"/>
              <a:t>STATGEN 2026, Atlanta</a:t>
            </a:r>
          </a:p>
          <a:p>
            <a:r>
              <a:rPr lang="en-US" sz="1800" dirty="0"/>
              <a:t>May 19, 2026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FEB04-6AB2-DD4F-B560-E3674C11A5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74216"/>
            <a:ext cx="10376585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510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E6440-8653-1D53-1848-E5E781332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SPARK-X is equivalent to OLS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FB06DD-0AC7-D2F9-6297-F6AA8E79CB53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970235" y="1472646"/>
                <a:ext cx="10251527" cy="4858577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∼</m:t>
                      </m:r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r>
                  <a:rPr lang="en-US" dirty="0"/>
                  <a:t>Proof 1: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𝑅𝑎𝑛𝑘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1,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𝑅𝑎𝑛𝑘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𝜮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or 1</a:t>
                </a:r>
              </a:p>
              <a:p>
                <a:r>
                  <a:rPr lang="en-US" dirty="0"/>
                  <a:t>Proof 2: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𝑯𝑺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𝑺</m:t>
                                </m:r>
                              </m:e>
                              <m:sup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𝑯𝑺</m:t>
                            </m:r>
                          </m:e>
                        </m:d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𝑯𝒚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/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𝑯𝒚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(Score)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-stat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in OLS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∼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en-US" dirty="0"/>
              </a:p>
              <a:p>
                <a:endParaRPr lang="en-US" dirty="0">
                  <a:latin typeface="Cambria Math" panose="02040503050406030204" pitchFamily="18" charset="0"/>
                </a:endParaRPr>
              </a:p>
              <a:p>
                <a:r>
                  <a:rPr lang="en-US" dirty="0"/>
                  <a:t>Parametric rather than non-parametric</a:t>
                </a:r>
              </a:p>
              <a:p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𝑬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𝜮</m:t>
                    </m:r>
                  </m:oMath>
                </a14:m>
                <a:r>
                  <a:rPr lang="en-US" dirty="0"/>
                  <a:t> are not similarity matrices </a:t>
                </a:r>
              </a:p>
              <a:p>
                <a:pPr lvl="1"/>
                <a:r>
                  <a:rPr lang="en-US" dirty="0"/>
                  <a:t>diagonals not constant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FB06DD-0AC7-D2F9-6297-F6AA8E79CB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970235" y="1472646"/>
                <a:ext cx="10251527" cy="4858577"/>
              </a:xfrm>
              <a:blipFill>
                <a:blip r:embed="rId2"/>
                <a:stretch>
                  <a:fillRect l="-1856" t="-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19F4D9-5636-B2BC-EDC5-13A9B01B6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836572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5DADC-B8D4-9E75-7E7A-74D26D978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33A145-539A-AE1F-48E9-BBB4A044A0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3336E01-37F9-C857-ADF4-548C1C612224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970235" y="1510146"/>
                <a:ext cx="10251527" cy="4404574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Gene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/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b="0" i="1" dirty="0">
                    <a:latin typeface="Cambria Math" panose="02040503050406030204" pitchFamily="18" charset="0"/>
                  </a:rPr>
                  <a:t>,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𝑃𝑜𝑖𝑠𝑠𝑜𝑛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func>
                        <m:func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</m:e>
                      </m:fun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𝑈𝑛𝑖𝑓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𝑜𝑟𝑚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(0, 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b="0" dirty="0"/>
                  <a:t>Spatial signal function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endParaRPr lang="en-US" b="0" dirty="0"/>
              </a:p>
              <a:p>
                <a:pPr lvl="2"/>
                <a:r>
                  <a:rPr lang="en-US" dirty="0"/>
                  <a:t>Gradient: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Hotspot: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exp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−0.5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−0.5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=0.1 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Ring: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i="1">
                        <a:latin typeface="Cambria Math" panose="02040503050406030204" pitchFamily="18" charset="0"/>
                      </a:rPr>
                      <m:t>exp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∥</m:t>
                                    </m:r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𝒔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d>
                                      <m:d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0.5, 0.5</m:t>
                                        </m:r>
                                      </m:e>
                                    </m:d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∥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=0.3,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=0.05 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100, 500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500, 2000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 (2000,5000)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𝑆𝑉𝐺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0.8, 0.5, 0.2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Proportion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0) </m:t>
                    </m:r>
                  </m:oMath>
                </a14:m>
                <a:endParaRPr lang="en-US" b="0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A3336E01-37F9-C857-ADF4-548C1C6122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970235" y="1510146"/>
                <a:ext cx="10251527" cy="4404574"/>
              </a:xfrm>
              <a:blipFill>
                <a:blip r:embed="rId2"/>
                <a:stretch>
                  <a:fillRect l="-1980" t="-34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4007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B56D6-5179-171C-9312-FFCA31C2F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Simulated Spatial Signal Patterns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8E500C-F32A-F258-A54F-FBF0CDCE763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951951" y="1550915"/>
            <a:ext cx="10252075" cy="332828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BC7C00-537B-9247-D365-220AF9AB45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9D737C-D860-976B-43BA-E69A972B5D28}"/>
              </a:ext>
            </a:extLst>
          </p:cNvPr>
          <p:cNvSpPr txBox="1"/>
          <p:nvPr/>
        </p:nvSpPr>
        <p:spPr>
          <a:xfrm>
            <a:off x="1107069" y="5290861"/>
            <a:ext cx="16690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2,000 spots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 gene</a:t>
            </a:r>
          </a:p>
        </p:txBody>
      </p:sp>
    </p:spTree>
    <p:extLst>
      <p:ext uri="{BB962C8B-B14F-4D97-AF65-F5344CB8AC3E}">
        <p14:creationId xmlns:p14="http://schemas.microsoft.com/office/powerpoint/2010/main" val="3431301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277DD-CB7E-C519-8143-03937854F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I Error 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A4BEB-AEDC-B77E-92D3-DACD07CDFBF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7FDDA1-D877-10F0-329F-918D3F91D5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A207BB-3565-A457-C756-D2C1B0580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061" y="1611358"/>
            <a:ext cx="7772400" cy="44076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2FA9FDF-85AC-3D5C-6B09-2DE9F39CBDF5}"/>
              </a:ext>
            </a:extLst>
          </p:cNvPr>
          <p:cNvSpPr txBox="1"/>
          <p:nvPr/>
        </p:nvSpPr>
        <p:spPr>
          <a:xfrm>
            <a:off x="987425" y="5462133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200 spots</a:t>
            </a:r>
          </a:p>
        </p:txBody>
      </p:sp>
    </p:spTree>
    <p:extLst>
      <p:ext uri="{BB962C8B-B14F-4D97-AF65-F5344CB8AC3E}">
        <p14:creationId xmlns:p14="http://schemas.microsoft.com/office/powerpoint/2010/main" val="261998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45DD1-2EF2-8F6F-606F-2D6717BC4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82ED31B-C454-FD67-EB6E-C863F4F8D44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987425" y="1603781"/>
            <a:ext cx="10252075" cy="3650437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306E8C-7F6E-7322-61BE-A87D6E3ACD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0C9927-4F92-4C97-A761-2375BF51B92B}"/>
              </a:ext>
            </a:extLst>
          </p:cNvPr>
          <p:cNvSpPr txBox="1"/>
          <p:nvPr/>
        </p:nvSpPr>
        <p:spPr>
          <a:xfrm>
            <a:off x="987425" y="5462133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200 spots</a:t>
            </a:r>
          </a:p>
        </p:txBody>
      </p:sp>
    </p:spTree>
    <p:extLst>
      <p:ext uri="{BB962C8B-B14F-4D97-AF65-F5344CB8AC3E}">
        <p14:creationId xmlns:p14="http://schemas.microsoft.com/office/powerpoint/2010/main" val="750540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4A67A-3310-8752-9B9C-9C5EA6A4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Conclusion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1BC5EC-C782-EF7D-0014-7C76F79134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5CEEBBA-341F-6A06-2783-62337840422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Similarity regression</a:t>
            </a:r>
          </a:p>
          <a:p>
            <a:r>
              <a:rPr lang="en-US" dirty="0"/>
              <a:t>Analytical comparison with existing methods</a:t>
            </a:r>
          </a:p>
          <a:p>
            <a:pPr lvl="1"/>
            <a:r>
              <a:rPr lang="en-US" dirty="0"/>
              <a:t>SPARK-X: Chi-square(</a:t>
            </a:r>
            <a:r>
              <a:rPr lang="en-US" dirty="0" err="1"/>
              <a:t>df</a:t>
            </a:r>
            <a:r>
              <a:rPr lang="en-US" dirty="0"/>
              <a:t>=2)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To do:</a:t>
            </a:r>
          </a:p>
          <a:p>
            <a:r>
              <a:rPr lang="en-US" dirty="0"/>
              <a:t>Use an analytical distribution</a:t>
            </a:r>
          </a:p>
          <a:p>
            <a:r>
              <a:rPr lang="en-US" dirty="0"/>
              <a:t>Explore other similarity measures than Euclidean distance</a:t>
            </a:r>
          </a:p>
          <a:p>
            <a:r>
              <a:rPr lang="en-US" dirty="0"/>
              <a:t>Allow for residual correlation in similarity regression</a:t>
            </a:r>
          </a:p>
        </p:txBody>
      </p:sp>
    </p:spTree>
    <p:extLst>
      <p:ext uri="{BB962C8B-B14F-4D97-AF65-F5344CB8AC3E}">
        <p14:creationId xmlns:p14="http://schemas.microsoft.com/office/powerpoint/2010/main" val="1996713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0DD3B-6290-D56B-E798-F208CC13C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D16D2-7CDF-9937-82D6-C86CC5287EE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952499" y="1514901"/>
            <a:ext cx="10251527" cy="455835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US" sz="1800" dirty="0">
                <a:ea typeface="Arial" charset="0"/>
                <a:cs typeface="Arial" charset="0"/>
              </a:rPr>
              <a:t>Su, H., Wu, Y., Chen, B. et al. STANCE: a unified statistical model to detect cell-type-specific spatially variable genes in spatial transcriptomics. </a:t>
            </a:r>
            <a:r>
              <a:rPr lang="en-US" sz="1800" i="1" dirty="0">
                <a:ea typeface="Arial" charset="0"/>
                <a:cs typeface="Arial" charset="0"/>
              </a:rPr>
              <a:t>Nat Commun </a:t>
            </a:r>
            <a:r>
              <a:rPr lang="en-US" sz="1800" dirty="0">
                <a:ea typeface="Arial" charset="0"/>
                <a:cs typeface="Arial" charset="0"/>
              </a:rPr>
              <a:t>16, 1793 (2025). </a:t>
            </a:r>
            <a:r>
              <a:rPr lang="en-US" sz="1800" dirty="0">
                <a:ea typeface="Arial" charset="0"/>
                <a:cs typeface="Arial" charset="0"/>
                <a:hlinkClick r:id="rId2"/>
              </a:rPr>
              <a:t>https://doi.org/10.1038/s41467-025-57117-w</a:t>
            </a:r>
            <a:endParaRPr lang="en-US" sz="1800" dirty="0">
              <a:ea typeface="Arial" charset="0"/>
              <a:cs typeface="Arial" charset="0"/>
            </a:endParaRPr>
          </a:p>
          <a:p>
            <a:pPr marL="514350" indent="-51435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defRPr/>
            </a:pPr>
            <a:endParaRPr lang="en-US" sz="1800" dirty="0">
              <a:ea typeface="Arial" charset="0"/>
              <a:cs typeface="Arial" charset="0"/>
            </a:endParaRPr>
          </a:p>
          <a:p>
            <a:pPr marL="514350" indent="-51435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US" sz="1800" dirty="0">
                <a:ea typeface="Arial" charset="0"/>
                <a:cs typeface="Arial" charset="0"/>
              </a:rPr>
              <a:t>Tushar Ghosh. (2026). </a:t>
            </a:r>
            <a:r>
              <a:rPr lang="en-US" sz="1800" dirty="0" err="1">
                <a:ea typeface="Arial" charset="0"/>
                <a:cs typeface="Arial" charset="0"/>
              </a:rPr>
              <a:t>CytoKspace</a:t>
            </a:r>
            <a:r>
              <a:rPr lang="en-US" sz="1800" dirty="0">
                <a:ea typeface="Arial" charset="0"/>
                <a:cs typeface="Arial" charset="0"/>
              </a:rPr>
              <a:t>: A Graph-Based Kernel Test for Detecting Spatially Variable Patterns in Spatial Transcriptomics Data. ENAR 2026 Spring Meeting.</a:t>
            </a:r>
          </a:p>
          <a:p>
            <a:pPr marL="514350" indent="-51435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defRPr/>
            </a:pPr>
            <a:endParaRPr lang="en-US" sz="1800" dirty="0">
              <a:ea typeface="Arial" charset="0"/>
              <a:cs typeface="Arial" charset="0"/>
            </a:endParaRPr>
          </a:p>
          <a:p>
            <a:pPr marL="514350" indent="-51435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US" sz="1800" dirty="0">
                <a:ea typeface="Arial" charset="0"/>
                <a:cs typeface="Arial" charset="0"/>
              </a:rPr>
              <a:t>Zhang K, Peters J, </a:t>
            </a:r>
            <a:r>
              <a:rPr lang="en-US" sz="1800" dirty="0" err="1">
                <a:ea typeface="Arial" charset="0"/>
                <a:cs typeface="Arial" charset="0"/>
              </a:rPr>
              <a:t>Janzing</a:t>
            </a:r>
            <a:r>
              <a:rPr lang="en-US" sz="1800" dirty="0">
                <a:ea typeface="Arial" charset="0"/>
                <a:cs typeface="Arial" charset="0"/>
              </a:rPr>
              <a:t> D, </a:t>
            </a:r>
            <a:r>
              <a:rPr lang="en-US" sz="1800" dirty="0" err="1">
                <a:ea typeface="Arial" charset="0"/>
                <a:cs typeface="Arial" charset="0"/>
              </a:rPr>
              <a:t>Schölkopf</a:t>
            </a:r>
            <a:r>
              <a:rPr lang="en-US" sz="1800" dirty="0">
                <a:ea typeface="Arial" charset="0"/>
                <a:cs typeface="Arial" charset="0"/>
              </a:rPr>
              <a:t> B. Kernel-based conditional independence test and application in causal discovery. In: Proceedings of the 27th Conference on Uncertainty in Artificial Intelligence; 2011. p. 804–13.</a:t>
            </a:r>
          </a:p>
          <a:p>
            <a:pPr marL="514350" indent="-514350">
              <a:lnSpc>
                <a:spcPct val="130000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defRPr/>
            </a:pPr>
            <a:endParaRPr lang="en-US" sz="1800" dirty="0">
              <a:ea typeface="Arial" charset="0"/>
              <a:cs typeface="Arial" charset="0"/>
            </a:endParaRPr>
          </a:p>
          <a:p>
            <a:pPr marL="514350" indent="-51435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1800" dirty="0">
                <a:ea typeface="Arial" charset="0"/>
                <a:cs typeface="Arial" charset="0"/>
              </a:rPr>
              <a:t>Zhu, J., Sun, S. and Zhou, X., 2021. SPARK-X: non-parametric modeling enables scalable and robust detection of spatial expression patterns for large spatial transcriptomic studies. </a:t>
            </a:r>
            <a:r>
              <a:rPr lang="en-US" sz="1800" i="1" dirty="0">
                <a:ea typeface="Arial" charset="0"/>
                <a:cs typeface="Arial" charset="0"/>
              </a:rPr>
              <a:t>Genome Biology</a:t>
            </a:r>
            <a:r>
              <a:rPr lang="en-US" sz="1800" dirty="0">
                <a:ea typeface="Arial" charset="0"/>
                <a:cs typeface="Arial" charset="0"/>
              </a:rPr>
              <a:t>, 22(1), p.184.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893760-B316-BB10-7B92-7D20BDA21D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244672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The University of Iowa campus and downtown Iowa City during the day">
            <a:extLst>
              <a:ext uri="{FF2B5EF4-FFF2-40B4-BE49-F238E27FC236}">
                <a16:creationId xmlns:a16="http://schemas.microsoft.com/office/drawing/2014/main" id="{F59FA3EA-AC8F-0846-B9B1-87A4FD6356A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t="7813" b="7813"/>
          <a:stretch/>
        </p:blipFill>
        <p:spPr>
          <a:xfrm>
            <a:off x="0" y="0"/>
            <a:ext cx="12192000" cy="685800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4D2C536-D584-AC45-A7C4-435369C15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211" y="1015021"/>
            <a:ext cx="3147753" cy="646331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409318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5CBB2-F610-40B4-A124-363EF63EB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9" y="526777"/>
            <a:ext cx="10287001" cy="869089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13FCDE-F6D7-41FF-9845-D3893750EB08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952499" y="1686758"/>
                <a:ext cx="9230592" cy="2663570"/>
              </a:xfrm>
            </p:spPr>
            <p:txBody>
              <a:bodyPr>
                <a:normAutofit fontScale="92500" lnSpcReduction="20000"/>
              </a:bodyPr>
              <a:lstStyle/>
              <a:p>
                <a:pPr>
                  <a:lnSpc>
                    <a:spcPct val="13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Georgia" charset="0"/>
                      </a:rPr>
                      <m:t>𝑞</m:t>
                    </m:r>
                  </m:oMath>
                </a14:m>
                <a:r>
                  <a:rPr lang="en-US" dirty="0">
                    <a:cs typeface="Georgia" charset="0"/>
                  </a:rPr>
                  <a:t> genes 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Georgia" charset="0"/>
                      </a:rPr>
                      <m:t>𝑛</m:t>
                    </m:r>
                  </m:oMath>
                </a14:m>
                <a:r>
                  <a:rPr lang="en-US" dirty="0">
                    <a:cs typeface="Georgia" charset="0"/>
                  </a:rPr>
                  <a:t> spots</a:t>
                </a:r>
              </a:p>
              <a:p>
                <a:pPr>
                  <a:lnSpc>
                    <a:spcPct val="13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Georgia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cs typeface="Georgia" charset="0"/>
                          </a:rPr>
                          <m:t>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Georgia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cs typeface="Georgia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cs typeface="Georgia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Georgia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Georgia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  <m:t>𝑠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cs typeface="Georgia" charset="0"/>
                          </a:rPr>
                          <m:t>𝑡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cs typeface="Georgia" charset="0"/>
                      </a:rPr>
                      <m:t>:</m:t>
                    </m:r>
                  </m:oMath>
                </a14:m>
                <a:r>
                  <a:rPr lang="en-US" dirty="0">
                    <a:cs typeface="Georgia" charset="0"/>
                  </a:rPr>
                  <a:t> co-ordinates of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Georgia" charset="0"/>
                      </a:rPr>
                      <m:t>𝑖</m:t>
                    </m:r>
                  </m:oMath>
                </a14:m>
                <a:r>
                  <a:rPr lang="en-US" dirty="0" err="1">
                    <a:cs typeface="Georgia" charset="0"/>
                  </a:rPr>
                  <a:t>th</a:t>
                </a:r>
                <a:r>
                  <a:rPr lang="en-US" dirty="0">
                    <a:cs typeface="Georgia" charset="0"/>
                  </a:rPr>
                  <a:t> spot</a:t>
                </a:r>
              </a:p>
              <a:p>
                <a:pPr>
                  <a:lnSpc>
                    <a:spcPct val="13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Georgia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Georgia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Georgia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>
                    <a:cs typeface="Georgia" charset="0"/>
                  </a:rPr>
                  <a:t>: expression value of a gene at the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Georgia" charset="0"/>
                      </a:rPr>
                      <m:t>𝑖</m:t>
                    </m:r>
                  </m:oMath>
                </a14:m>
                <a:r>
                  <a:rPr lang="en-US" dirty="0" err="1">
                    <a:cs typeface="Georgia" charset="0"/>
                  </a:rPr>
                  <a:t>th</a:t>
                </a:r>
                <a:r>
                  <a:rPr lang="en-US" dirty="0">
                    <a:cs typeface="Georgia" charset="0"/>
                  </a:rPr>
                  <a:t> spot</a:t>
                </a:r>
              </a:p>
              <a:p>
                <a:pPr lvl="2">
                  <a:lnSpc>
                    <a:spcPct val="13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Georgia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Georgia" charset="0"/>
                          </a:rPr>
                          <m:t>𝐸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Georgia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cs typeface="Georgia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  <a:cs typeface="Georgia" charset="0"/>
                          </a:rPr>
                          <m:t>=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Georgia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Georgia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>
                    <a:cs typeface="Georgia" charset="0"/>
                  </a:rPr>
                  <a:t>		</a:t>
                </a:r>
              </a:p>
              <a:p>
                <a:pPr>
                  <a:lnSpc>
                    <a:spcPct val="13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>
                    <a:cs typeface="Georgia" charset="0"/>
                  </a:rPr>
                  <a:t>For non-Spatially </a:t>
                </a:r>
                <a:r>
                  <a:rPr lang="en-US" dirty="0">
                    <a:cs typeface="Georgia" charset="0"/>
                  </a:rPr>
                  <a:t>Variable Genes (SVGs),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13FCDE-F6D7-41FF-9845-D3893750EB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952499" y="1686758"/>
                <a:ext cx="9230592" cy="2663570"/>
              </a:xfrm>
              <a:blipFill>
                <a:blip r:embed="rId2"/>
                <a:stretch>
                  <a:fillRect l="-1923" t="-3318" b="-66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68BCB527-2259-FA40-8DB3-056BA3C1B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19853" y="6441192"/>
            <a:ext cx="8684173" cy="365125"/>
          </a:xfrm>
        </p:spPr>
        <p:txBody>
          <a:bodyPr/>
          <a:lstStyle/>
          <a:p>
            <a:r>
              <a:rPr lang="en-US"/>
              <a:t>View &gt;&gt; Header and Footer &gt;&gt; Add Unit Name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A5D6233-5CC1-7F6D-A34D-98538A57971A}"/>
                  </a:ext>
                </a:extLst>
              </p:cNvPr>
              <p:cNvSpPr/>
              <p:nvPr/>
            </p:nvSpPr>
            <p:spPr>
              <a:xfrm>
                <a:off x="3043250" y="4378994"/>
                <a:ext cx="6105497" cy="792248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: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200" i="1">
                          <a:latin typeface="Cambria Math" panose="02040503050406030204" pitchFamily="18" charset="0"/>
                        </a:rPr>
                        <m:t>= …=</m:t>
                      </m:r>
                      <m:sSub>
                        <m:sSub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A5D6233-5CC1-7F6D-A34D-98538A5797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250" y="4378994"/>
                <a:ext cx="6105497" cy="792248"/>
              </a:xfrm>
              <a:prstGeom prst="rect">
                <a:avLst/>
              </a:prstGeom>
              <a:blipFill>
                <a:blip r:embed="rId3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787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D5C24-CB03-8E6B-BA6A-3A7CDB7E9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Similarity Regression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6205C2-89C7-A050-2D74-FF069C3DA4B8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𝛽</m:t>
                      </m:r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=1, 2, …,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1" dirty="0"/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∥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b="0" dirty="0"/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dirty="0"/>
                  <a:t>: model parameters</a:t>
                </a: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/>
                  <a:t>: correlated mean 0 residuals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US" b="1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36205C2-89C7-A050-2D74-FF069C3DA4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blipFill>
                <a:blip r:embed="rId2"/>
                <a:stretch>
                  <a:fillRect l="-17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D621EB-F93D-3A88-26AC-5DBD4F142A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7FBD853-D580-DAEF-F3F3-C000254A08A2}"/>
                  </a:ext>
                </a:extLst>
              </p:cNvPr>
              <p:cNvSpPr/>
              <p:nvPr/>
            </p:nvSpPr>
            <p:spPr>
              <a:xfrm>
                <a:off x="3043251" y="4787845"/>
                <a:ext cx="6105497" cy="792248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=0, 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7FBD853-D580-DAEF-F3F3-C000254A08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251" y="4787845"/>
                <a:ext cx="6105497" cy="792248"/>
              </a:xfrm>
              <a:prstGeom prst="rect">
                <a:avLst/>
              </a:prstGeom>
              <a:blipFill>
                <a:blip r:embed="rId3"/>
                <a:stretch>
                  <a:fillRect b="-4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3952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94D7A6F-00FB-CBB9-A6D0-6E676E0B372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b="0" dirty="0"/>
                  <a:t>Correlation matrix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94D7A6F-00FB-CBB9-A6D0-6E676E0B37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56" t="-7246"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84AC30-1117-8C9C-291B-4AFB902214A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/>
          <a:stretch>
            <a:fillRect/>
          </a:stretch>
        </p:blipFill>
        <p:spPr>
          <a:xfrm>
            <a:off x="3279741" y="1632187"/>
            <a:ext cx="6549378" cy="342004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022212-DD7A-4970-5F61-7B3FED9967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E5A357AE-C904-F58F-000E-C116D1077DF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7996210"/>
                  </p:ext>
                </p:extLst>
              </p:nvPr>
            </p:nvGraphicFramePr>
            <p:xfrm>
              <a:off x="2031998" y="5254068"/>
              <a:ext cx="8247627" cy="78344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921590">
                      <a:extLst>
                        <a:ext uri="{9D8B030D-6E8A-4147-A177-3AD203B41FA5}">
                          <a16:colId xmlns:a16="http://schemas.microsoft.com/office/drawing/2014/main" val="3235026571"/>
                        </a:ext>
                      </a:extLst>
                    </a:gridCol>
                    <a:gridCol w="2734596">
                      <a:extLst>
                        <a:ext uri="{9D8B030D-6E8A-4147-A177-3AD203B41FA5}">
                          <a16:colId xmlns:a16="http://schemas.microsoft.com/office/drawing/2014/main" val="330980453"/>
                        </a:ext>
                      </a:extLst>
                    </a:gridCol>
                    <a:gridCol w="1560489">
                      <a:extLst>
                        <a:ext uri="{9D8B030D-6E8A-4147-A177-3AD203B41FA5}">
                          <a16:colId xmlns:a16="http://schemas.microsoft.com/office/drawing/2014/main" val="1157675249"/>
                        </a:ext>
                      </a:extLst>
                    </a:gridCol>
                    <a:gridCol w="1030952">
                      <a:extLst>
                        <a:ext uri="{9D8B030D-6E8A-4147-A177-3AD203B41FA5}">
                          <a16:colId xmlns:a16="http://schemas.microsoft.com/office/drawing/2014/main" val="3855257583"/>
                        </a:ext>
                      </a:extLst>
                    </a:gridCol>
                  </a:tblGrid>
                  <a:tr h="391721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Indices shared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44965808"/>
                      </a:ext>
                    </a:extLst>
                  </a:tr>
                  <a:tr h="391721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# of pairs</a:t>
                          </a:r>
                          <a:r>
                            <a:rPr lang="en-US" baseline="0" dirty="0"/>
                            <a:t> </a:t>
                          </a:r>
                          <a:r>
                            <a:rPr lang="en-US" dirty="0"/>
                            <a:t>/ 0.5</a:t>
                          </a:r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oMath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−2)(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−3)/2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−2)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31100322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E5A357AE-C904-F58F-000E-C116D1077DF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17996210"/>
                  </p:ext>
                </p:extLst>
              </p:nvPr>
            </p:nvGraphicFramePr>
            <p:xfrm>
              <a:off x="2031998" y="5254068"/>
              <a:ext cx="8247627" cy="783442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921590">
                      <a:extLst>
                        <a:ext uri="{9D8B030D-6E8A-4147-A177-3AD203B41FA5}">
                          <a16:colId xmlns:a16="http://schemas.microsoft.com/office/drawing/2014/main" val="3235026571"/>
                        </a:ext>
                      </a:extLst>
                    </a:gridCol>
                    <a:gridCol w="2734596">
                      <a:extLst>
                        <a:ext uri="{9D8B030D-6E8A-4147-A177-3AD203B41FA5}">
                          <a16:colId xmlns:a16="http://schemas.microsoft.com/office/drawing/2014/main" val="330980453"/>
                        </a:ext>
                      </a:extLst>
                    </a:gridCol>
                    <a:gridCol w="1560489">
                      <a:extLst>
                        <a:ext uri="{9D8B030D-6E8A-4147-A177-3AD203B41FA5}">
                          <a16:colId xmlns:a16="http://schemas.microsoft.com/office/drawing/2014/main" val="1157675249"/>
                        </a:ext>
                      </a:extLst>
                    </a:gridCol>
                    <a:gridCol w="1030952">
                      <a:extLst>
                        <a:ext uri="{9D8B030D-6E8A-4147-A177-3AD203B41FA5}">
                          <a16:colId xmlns:a16="http://schemas.microsoft.com/office/drawing/2014/main" val="3855257583"/>
                        </a:ext>
                      </a:extLst>
                    </a:gridCol>
                  </a:tblGrid>
                  <a:tr h="391721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Indices shared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44965808"/>
                      </a:ext>
                    </a:extLst>
                  </a:tr>
                  <a:tr h="39172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t="-109677" r="-182684" b="-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7442" t="-109677" r="-96279" b="-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359677" t="-109677" r="-66935" b="-161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703704" t="-109677" r="-2469" b="-161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100322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FB4D98-FBD6-D88A-D27C-C39EE143F59D}"/>
                  </a:ext>
                </a:extLst>
              </p:cNvPr>
              <p:cNvSpPr txBox="1"/>
              <p:nvPr/>
            </p:nvSpPr>
            <p:spPr>
              <a:xfrm>
                <a:off x="10159999" y="2515151"/>
                <a:ext cx="144379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=0.25 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r>
                  <a:rPr lang="en-US" dirty="0"/>
                  <a:t>for normal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BFB4D98-FBD6-D88A-D27C-C39EE143F5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9999" y="2515151"/>
                <a:ext cx="1443793" cy="646331"/>
              </a:xfrm>
              <a:prstGeom prst="rect">
                <a:avLst/>
              </a:prstGeom>
              <a:blipFill>
                <a:blip r:embed="rId5"/>
                <a:stretch>
                  <a:fillRect l="-4386"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16F830-B823-BA42-7628-E25325688CF1}"/>
                  </a:ext>
                </a:extLst>
              </p:cNvPr>
              <p:cNvSpPr txBox="1"/>
              <p:nvPr/>
            </p:nvSpPr>
            <p:spPr>
              <a:xfrm>
                <a:off x="887349" y="1582713"/>
                <a:ext cx="1490280" cy="3916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16F830-B823-BA42-7628-E25325688C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349" y="1582713"/>
                <a:ext cx="1490280" cy="391646"/>
              </a:xfrm>
              <a:prstGeom prst="rect">
                <a:avLst/>
              </a:prstGeom>
              <a:blipFill>
                <a:blip r:embed="rId6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56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06274-3B20-7BA3-4401-66AACEE47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Permutation Statistic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0002948-532E-425F-8095-7C443E82F61B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>
                    <a:latin typeface="+mn-lt"/>
                  </a:rPr>
                  <a:t>OLS estimate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endParaRPr lang="en-US" b="0" dirty="0">
                  <a:latin typeface="+mn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</m:acc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9"/>
                                </m:r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𝑑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acc>
                                </m:e>
                              </m:d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𝑆𝐷</m:t>
                          </m:r>
                          <m:d>
                            <m:d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  <m:sup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𝑆𝐷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  <m:sub>
                                      <m:r>
                                        <a:rPr lang="en-US" b="0" i="1" dirty="0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+mn-lt"/>
                </a:endParaRPr>
              </a:p>
              <a:p>
                <a:pPr lvl="2"/>
                <a:r>
                  <a:rPr lang="en-US" dirty="0">
                    <a:latin typeface="+mn-lt"/>
                  </a:rPr>
                  <a:t>residual dependence ignored</a:t>
                </a:r>
              </a:p>
              <a:p>
                <a:r>
                  <a:rPr lang="en-US" dirty="0">
                    <a:latin typeface="+mn-lt"/>
                  </a:rPr>
                  <a:t>Permutation procedure</a:t>
                </a:r>
              </a:p>
              <a:p>
                <a:pPr lvl="2"/>
                <a:r>
                  <a:rPr lang="en-US" dirty="0">
                    <a:latin typeface="+mn-lt"/>
                  </a:rPr>
                  <a:t>Given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},</m:t>
                    </m:r>
                  </m:oMath>
                </a14:m>
                <a:r>
                  <a:rPr lang="en-US" dirty="0">
                    <a:latin typeface="+mn-lt"/>
                  </a:rPr>
                  <a:t> permute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2"/>
                <a:r>
                  <a:rPr lang="en-US" dirty="0">
                    <a:latin typeface="+mn-lt"/>
                  </a:rPr>
                  <a:t>Test statistic</a:t>
                </a:r>
                <a:endParaRPr lang="en-US" b="0" dirty="0">
                  <a:latin typeface="+mn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acc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0002948-532E-425F-8095-7C443E82F6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blipFill>
                <a:blip r:embed="rId2"/>
                <a:stretch>
                  <a:fillRect l="-1731" t="-5045" b="-486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006477-AE5C-6409-6C4B-7B17359447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642676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2802B-3697-23CD-9E06-D013DF69A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FB8E0A-AA5E-9025-6121-97E170C32945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952499" y="1534357"/>
                <a:ext cx="10251527" cy="464446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3000" b="1" i="1" smtClean="0">
                          <a:latin typeface="Cambria Math" panose="02040503050406030204" pitchFamily="18" charset="0"/>
                        </a:rPr>
                        <m:t>𝑳𝒚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̅"/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acc>
                      <m:sSup>
                        <m:sSup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sSup>
                        <m:sSupPr>
                          <m:ctrlPr>
                            <a:rPr lang="en-US" sz="3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000" b="1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3000" b="1" i="1">
                          <a:latin typeface="Cambria Math" panose="02040503050406030204" pitchFamily="18" charset="0"/>
                        </a:rPr>
                        <m:t>𝑳𝒚</m:t>
                      </m:r>
                    </m:oMath>
                  </m:oMathPara>
                </a14:m>
                <a:endParaRPr lang="en-US" sz="30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3000" dirty="0"/>
                  <a:t>with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US" sz="3000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US" sz="30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US" sz="3000" dirty="0"/>
                  <a:t>is a symmetric Laplacian matrix</a:t>
                </a:r>
              </a:p>
              <a:p>
                <a:pPr lvl="1"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𝑳</m:t>
                    </m:r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US" sz="2600" b="1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0" smtClean="0">
                        <a:latin typeface="Cambria Math" panose="02040503050406030204" pitchFamily="18" charset="0"/>
                      </a:rPr>
                      <m:t>Rank</m:t>
                    </m:r>
                    <m:d>
                      <m:d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1" i="1"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</m:d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sz="2600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US" sz="3000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US" sz="3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FB8E0A-AA5E-9025-6121-97E170C329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952499" y="1534357"/>
                <a:ext cx="10251527" cy="4644466"/>
              </a:xfrm>
              <a:blipFill>
                <a:blip r:embed="rId2"/>
                <a:stretch>
                  <a:fillRect l="-2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C28A2-9DD5-F0BA-64D1-91EEF22A1F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3309A1-D58E-3C6B-610C-9D29F4BC0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0565" y="2409843"/>
            <a:ext cx="5133108" cy="199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354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5B10D-BE99-C787-F55D-99921976A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with existing methods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9845FA-CE70-5C1C-0EED-4ECCCEADF682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952499" y="1562067"/>
                <a:ext cx="10251527" cy="4492369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Kernel method:  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𝑲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dirty="0"/>
                  <a:t>,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/>
              </a:p>
              <a:p>
                <a:r>
                  <a:rPr lang="en-US" dirty="0"/>
                  <a:t>Moran’s I:   </a:t>
                </a:r>
              </a:p>
              <a:p>
                <a:pPr marL="0" indent="0" algn="ctr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𝑾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𝑾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acc>
                                <m:r>
                                  <a:rPr lang="en-US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den>
                    </m:f>
                  </m:oMath>
                </a14:m>
                <a:endParaRPr lang="en-US" dirty="0"/>
              </a:p>
              <a:p>
                <a:pPr marL="0" indent="0" algn="ctr">
                  <a:buNone/>
                </a:pPr>
                <a:endParaRPr lang="en-US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𝑾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𝑾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⋅</m:t>
                                </m:r>
                              </m:sub>
                            </m:sSub>
                          </m:e>
                        </m:d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−2</m:t>
                            </m:r>
                          </m:sup>
                        </m:sSup>
                        <m:sSup>
                          <m:sSup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𝑾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⋅</m:t>
                        </m:r>
                        <m:sSup>
                          <m:sSup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𝟏𝟏</m:t>
                            </m:r>
                          </m:e>
                          <m:sup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1" i="1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endParaRPr lang="en-US" b="1" dirty="0"/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</m:d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𝑳</m:t>
                    </m:r>
                  </m:oMath>
                </a14:m>
                <a:r>
                  <a:rPr lang="en-US" dirty="0"/>
                  <a:t> although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</m:d>
                    <m:r>
                      <a:rPr lang="en-US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9845FA-CE70-5C1C-0EED-4ECCCEADF6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952499" y="1562067"/>
                <a:ext cx="10251527" cy="4492369"/>
              </a:xfrm>
              <a:blipFill>
                <a:blip r:embed="rId2"/>
                <a:stretch>
                  <a:fillRect l="-1731" t="-2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463B18-1338-6D0E-E9B8-FA64DD8A12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0156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1D954-387A-1186-EBCD-7644F51FA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35915B1-031C-EC9F-C6D8-A9692ADD6597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/>
            <p:txBody>
              <a:bodyPr/>
              <a:lstStyle/>
              <a:p>
                <a:r>
                  <a:rPr lang="en-US" dirty="0"/>
                  <a:t>Geary’s C:  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𝑾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9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  <m: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Neither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/>
                  <a:t> nor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is centered. </a:t>
                </a:r>
              </a:p>
              <a:p>
                <a:pPr lvl="1"/>
                <a:r>
                  <a:rPr lang="en-US" dirty="0"/>
                  <a:t>Equivalent p-value under permutation to proposed method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dirty="0"/>
              </a:p>
              <a:p>
                <a:r>
                  <a:rPr lang="en-US" dirty="0" err="1"/>
                  <a:t>Trendsceek</a:t>
                </a:r>
                <a:endParaRPr lang="en-US" dirty="0"/>
              </a:p>
              <a:p>
                <a:pPr lvl="1"/>
                <a:r>
                  <a:rPr lang="en-US" dirty="0"/>
                  <a:t>Compute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0.5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for given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Correct for multiple testing over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35915B1-031C-EC9F-C6D8-A9692ADD65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blipFill>
                <a:blip r:embed="rId2"/>
                <a:stretch>
                  <a:fillRect l="-1731" t="-38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B54770-C0B1-DB6D-1DC8-BD367D9D3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511373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03BA5-1290-0F10-00AD-E5BABC654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700448-BF9B-E2B1-548F-7CDE4E8D247C}"/>
                  </a:ext>
                </a:extLst>
              </p:cNvPr>
              <p:cNvSpPr>
                <a:spLocks noGrp="1"/>
              </p:cNvSpPr>
              <p:nvPr>
                <p:ph idx="10"/>
              </p:nvPr>
            </p:nvSpPr>
            <p:spPr>
              <a:xfrm>
                <a:off x="987972" y="1593273"/>
                <a:ext cx="10251527" cy="4555736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SPARK-X:      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𝑡𝑟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𝑬</m:t>
                          </m:r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𝜮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∼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𝑙𝑘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“non-parametric”, “similarity”-based 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𝑬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𝑯𝒚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𝑯𝒚</m:t>
                            </m:r>
                          </m:e>
                        </m:d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endParaRPr lang="en-US" b="1" i="1" dirty="0">
                  <a:latin typeface="Cambria Math" panose="02040503050406030204" pitchFamily="18" charset="0"/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b="1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𝜮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𝑯𝑺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𝑺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𝑯𝑺</m:t>
                            </m:r>
                          </m:e>
                        </m:d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p>
                    </m:sSup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endParaRPr lang="en-US" b="1" i="1" dirty="0"/>
              </a:p>
              <a:p>
                <a:pPr lvl="2"/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𝑺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=(</m:t>
                    </m:r>
                    <m:sSubSup>
                      <m:sSub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b="1" dirty="0"/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en-US" b="1" dirty="0"/>
                  <a:t>, …,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b="1" i="1" smtClean="0">
                        <a:latin typeface="Cambria Math" panose="02040503050406030204" pitchFamily="18" charset="0"/>
                      </a:rPr>
                      <m:t>)′ 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Both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 panose="02040503050406030204" pitchFamily="18" charset="0"/>
                      </a:rPr>
                      <m:t>𝑬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𝜮</m:t>
                    </m:r>
                  </m:oMath>
                </a14:m>
                <a:r>
                  <a:rPr lang="en-US" dirty="0"/>
                  <a:t> are idempotent</a:t>
                </a:r>
              </a:p>
              <a:p>
                <a:pPr marL="0" indent="0">
                  <a:buNone/>
                </a:pPr>
                <a:r>
                  <a:rPr lang="en-US" dirty="0"/>
                  <a:t>   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700448-BF9B-E2B1-548F-7CDE4E8D24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0"/>
              </p:nvPr>
            </p:nvSpPr>
            <p:spPr>
              <a:xfrm>
                <a:off x="987972" y="1593273"/>
                <a:ext cx="10251527" cy="4555736"/>
              </a:xfrm>
              <a:blipFill>
                <a:blip r:embed="rId3"/>
                <a:stretch>
                  <a:fillRect l="-1854" t="-2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F882AC-046F-D69C-0359-728B51EF6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View &gt;&gt; Header and Footer &gt;&gt; Add Unit Name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265202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OWA BRAND COLORS">
      <a:dk1>
        <a:srgbClr val="000000"/>
      </a:dk1>
      <a:lt1>
        <a:srgbClr val="FFFFFF"/>
      </a:lt1>
      <a:dk2>
        <a:srgbClr val="62666A"/>
      </a:dk2>
      <a:lt2>
        <a:srgbClr val="BBBCBC"/>
      </a:lt2>
      <a:accent1>
        <a:srgbClr val="FFCD00"/>
      </a:accent1>
      <a:accent2>
        <a:srgbClr val="616669"/>
      </a:accent2>
      <a:accent3>
        <a:srgbClr val="BBBCBC"/>
      </a:accent3>
      <a:accent4>
        <a:srgbClr val="00A9E0"/>
      </a:accent4>
      <a:accent5>
        <a:srgbClr val="00AF66"/>
      </a:accent5>
      <a:accent6>
        <a:srgbClr val="FF8200"/>
      </a:accent6>
      <a:hlink>
        <a:srgbClr val="00558C"/>
      </a:hlink>
      <a:folHlink>
        <a:srgbClr val="636669"/>
      </a:folHlink>
    </a:clrScheme>
    <a:fontScheme name="University of Iowa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CCDD9754E9B40B13882595ECD5F7A" ma:contentTypeVersion="0" ma:contentTypeDescription="Create a new document." ma:contentTypeScope="" ma:versionID="48ffdc5cb6ca8bf97cbe1bd0206e10b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21B56A-5C82-479A-80D0-662CC28B93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97FFD54-27B0-415C-8654-D843242BD071}">
  <ds:schemaRefs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elements/1.1/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14B8143-C3D6-460D-830C-A8DBEE8551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23202</TotalTime>
  <Words>871</Words>
  <Application>Microsoft Macintosh PowerPoint</Application>
  <PresentationFormat>Widescreen</PresentationFormat>
  <Paragraphs>134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 Math</vt:lpstr>
      <vt:lpstr>Georgia</vt:lpstr>
      <vt:lpstr>Roboto</vt:lpstr>
      <vt:lpstr>Roboto Black</vt:lpstr>
      <vt:lpstr>Office Theme</vt:lpstr>
      <vt:lpstr>A robust scalable method for identifying spatially variable genes in spatial transcriptomics</vt:lpstr>
      <vt:lpstr>Introduction</vt:lpstr>
      <vt:lpstr>Similarity Regression</vt:lpstr>
      <vt:lpstr>Correlation matrix for n=5</vt:lpstr>
      <vt:lpstr>Permutation Statistic </vt:lpstr>
      <vt:lpstr>PowerPoint Presentation</vt:lpstr>
      <vt:lpstr>Comparison with existing methods</vt:lpstr>
      <vt:lpstr>PowerPoint Presentation</vt:lpstr>
      <vt:lpstr>PowerPoint Presentation</vt:lpstr>
      <vt:lpstr>SPARK-X is equivalent to OLS</vt:lpstr>
      <vt:lpstr>Simulation</vt:lpstr>
      <vt:lpstr>Simulated Spatial Signal Patterns</vt:lpstr>
      <vt:lpstr>Type I Error Rate</vt:lpstr>
      <vt:lpstr>Power</vt:lpstr>
      <vt:lpstr>Conclusion</vt:lpstr>
      <vt:lpstr>References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ryan-potter@uiowa.edu</dc:creator>
  <cp:lastModifiedBy>Wang, Kai</cp:lastModifiedBy>
  <cp:revision>299</cp:revision>
  <dcterms:created xsi:type="dcterms:W3CDTF">2020-01-21T18:13:39Z</dcterms:created>
  <dcterms:modified xsi:type="dcterms:W3CDTF">2026-05-19T11:21:26Z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0x010100579CCDD9754E9B40B13882595ECD5F7A</vt:lpwstr>
  </property>
</Properties>
</file>