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289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5068" autoAdjust="0"/>
  </p:normalViewPr>
  <p:slideViewPr>
    <p:cSldViewPr snapToGrid="0" snapToObjects="1">
      <p:cViewPr varScale="1">
        <p:scale>
          <a:sx n="93" d="100"/>
          <a:sy n="93" d="100"/>
        </p:scale>
        <p:origin x="240" y="408"/>
      </p:cViewPr>
      <p:guideLst/>
    </p:cSldViewPr>
  </p:slideViewPr>
  <p:outlineViewPr>
    <p:cViewPr>
      <p:scale>
        <a:sx n="33" d="100"/>
        <a:sy n="33" d="100"/>
      </p:scale>
      <p:origin x="0" y="-3129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2" d="100"/>
          <a:sy n="102" d="100"/>
        </p:scale>
        <p:origin x="151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77051E-B811-D949-830F-55D35BA79C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EC375-152E-3F4A-8C1A-308E3DFABC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30E4C-56B7-2443-B370-610F8D1BCD9C}" type="datetimeFigureOut">
              <a:rPr lang="en-US" smtClean="0"/>
              <a:t>4/9/26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AD90D4-C48B-C647-BA8A-B43CFA99A4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40E78B-91EF-F148-8F7B-2AEC532510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D0152-5968-C24B-9EC0-2DFF7430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4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4/9/26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148794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2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pic>
        <p:nvPicPr>
          <p:cNvPr id="12" name="Picture 11" descr="The University of Iowa">
            <a:extLst>
              <a:ext uri="{FF2B5EF4-FFF2-40B4-BE49-F238E27FC236}">
                <a16:creationId xmlns:a16="http://schemas.microsoft.com/office/drawing/2014/main" id="{A096FDD2-3609-3C49-9ED5-616F9E36DB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5016" y="0"/>
            <a:ext cx="2693773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0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500" y="389509"/>
            <a:ext cx="10287000" cy="1331865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that runs to two lines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050741"/>
            <a:ext cx="10287000" cy="3892859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95AAAF-3BA6-4445-BF32-091644479611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The University of Iowa">
            <a:extLst>
              <a:ext uri="{FF2B5EF4-FFF2-40B4-BE49-F238E27FC236}">
                <a16:creationId xmlns:a16="http://schemas.microsoft.com/office/drawing/2014/main" id="{0AA5F87C-9826-7441-9CF2-6F364BF7D9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678EF36-A6E8-DB4E-8C3A-B3624ECEE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97963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2D2F673-8F81-4982-AA66-35312BF3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4800219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664346"/>
            <a:ext cx="4800224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6758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8B99253-B000-1442-A7D2-EB536C15CBCB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8" name="Picture 17" descr="The University of Iowa">
            <a:extLst>
              <a:ext uri="{FF2B5EF4-FFF2-40B4-BE49-F238E27FC236}">
                <a16:creationId xmlns:a16="http://schemas.microsoft.com/office/drawing/2014/main" id="{A96F9427-B9C2-6F44-ADD6-28635EDF4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5D918E3-A228-4F47-B892-288E22CD6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994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1686756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2674396"/>
            <a:ext cx="2973372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168675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2674396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7806430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4376691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944143A-0CC6-6041-BD38-4C994DA8E0B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3" name="Picture 22" descr="The University of Iowa">
            <a:extLst>
              <a:ext uri="{FF2B5EF4-FFF2-40B4-BE49-F238E27FC236}">
                <a16:creationId xmlns:a16="http://schemas.microsoft.com/office/drawing/2014/main" id="{529638AC-0ED3-DE46-BC83-28B1D845EE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642FB62D-41EB-7A41-B0D2-60C8BB6A3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5177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697" userDrawn="1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352425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867410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167670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2664346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DF11BA-BD6E-E14D-A115-587308DBF4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6" name="Picture 25" descr="The University of Iowa">
            <a:extLst>
              <a:ext uri="{FF2B5EF4-FFF2-40B4-BE49-F238E27FC236}">
                <a16:creationId xmlns:a16="http://schemas.microsoft.com/office/drawing/2014/main" id="{178B6A3E-B578-0F40-9695-2E975D126F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9253C989-F49D-8D4D-BFD5-ECCB6E59B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72614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850484"/>
            <a:ext cx="1835088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>
            <a:cxnSpLocks/>
          </p:cNvCxnSpPr>
          <p:nvPr userDrawn="1"/>
        </p:nvCxnSpPr>
        <p:spPr>
          <a:xfrm>
            <a:off x="3011869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1686758"/>
            <a:ext cx="162430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5066192" y="1686759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>
            <a:cxnSpLocks/>
          </p:cNvCxnSpPr>
          <p:nvPr userDrawn="1"/>
        </p:nvCxnSpPr>
        <p:spPr>
          <a:xfrm>
            <a:off x="7131909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F5ADDF-F780-4384-87F4-30070C81BB29}"/>
              </a:ext>
            </a:extLst>
          </p:cNvPr>
          <p:cNvCxnSpPr>
            <a:cxnSpLocks/>
          </p:cNvCxnSpPr>
          <p:nvPr userDrawn="1"/>
        </p:nvCxnSpPr>
        <p:spPr>
          <a:xfrm>
            <a:off x="918413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1686758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2850484"/>
            <a:ext cx="183823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4AB6F8-D05F-8E40-A637-083D1274FB35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8" name="Picture 37" descr="The University of Iowa">
            <a:extLst>
              <a:ext uri="{FF2B5EF4-FFF2-40B4-BE49-F238E27FC236}">
                <a16:creationId xmlns:a16="http://schemas.microsoft.com/office/drawing/2014/main" id="{03F28A08-B979-7F4D-A857-AE155CAB0E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48092FCE-E544-874D-A440-7B68904C3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39371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1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83F529D-C880-45A0-81D8-FD2CC04E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2" y="3291760"/>
            <a:ext cx="10288587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10288586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4" y="4753992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E76717-4761-EC4B-BDB1-C130638E59C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0" name="Picture 19" descr="The University of Iowa">
            <a:extLst>
              <a:ext uri="{FF2B5EF4-FFF2-40B4-BE49-F238E27FC236}">
                <a16:creationId xmlns:a16="http://schemas.microsoft.com/office/drawing/2014/main" id="{40242CE7-09BD-8143-AE27-4BF193790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F415A2A-5C4A-BE45-8CAF-820EC97BED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4087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2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3A9A771B-4FFF-4EBF-A07A-0D6292AC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3" y="3291760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5" y="475399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3041F-D604-4688-B75A-90D37AFDDB0E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7B91F83-8428-4E5A-9C88-17829B687B7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83696" y="168851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DB1D581-6D4C-4716-AE96-DBB4F953B9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83697" y="212176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79BA4B0-A083-4A1F-9D3B-A041B59E7C2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83698" y="3293514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FDD4A4D-E1FC-4E83-A8AA-A324B6B0E44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83699" y="3726766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E8E7D5C-ACCB-47E6-A3F5-6F3F51A0F37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83700" y="4755746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59D9DC4-BB53-4441-9B74-84922B36994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83701" y="5188998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74845D-2BF0-2740-9880-8D2B0EBB22B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9" name="Picture 38" descr="The University of Iowa">
            <a:extLst>
              <a:ext uri="{FF2B5EF4-FFF2-40B4-BE49-F238E27FC236}">
                <a16:creationId xmlns:a16="http://schemas.microsoft.com/office/drawing/2014/main" id="{0BB6734F-670C-234F-9B83-4953BF83CF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7695749F-B8A1-694A-8E96-E3DE4B0E9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35829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2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31EE2C71-E6FD-4A5F-BC00-7290049C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2760956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FC9698A-599E-4227-BA19-18EFBBF3E0D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4094" y="2904080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4B470A9-B821-4D01-8FB4-31DF303421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4096" y="3337333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3792244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C507C81-6817-4069-BC84-0CE4705AE16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54098" y="3970621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4103820-8C7A-497C-BCBA-2CFEB4549C8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54100" y="4403874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1CE437-6AD8-4170-8DC8-66894266CE06}"/>
              </a:ext>
            </a:extLst>
          </p:cNvPr>
          <p:cNvCxnSpPr/>
          <p:nvPr userDrawn="1"/>
        </p:nvCxnSpPr>
        <p:spPr>
          <a:xfrm>
            <a:off x="952506" y="488567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C02F409-DCF5-4241-BB5E-6E37CC8D351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4096" y="5089029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C426E8-7005-475F-BC32-B5F0BA7A8A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4098" y="5522281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22804C-AFDD-4E8C-BFDC-31326A2127FA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6342B0E-1F8B-4D4C-ABA7-E43BC2B3F4A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67495" y="1688232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CF3285B-83DB-4917-9F24-EC0C964DE4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67497" y="2121484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88D8B1-0044-4EC5-B4CD-DB1095F378A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69089" y="2905554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6100E2-DAE8-4111-AF37-8909AA389FC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69091" y="3338807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C0B1E9EC-56B4-4514-B189-24BD47F549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69093" y="3972095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685484E-408B-4771-9259-BAAC2A6E601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469095" y="4405348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EE05AF1-1486-45F2-B87D-2AE555B8D1C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69091" y="5090503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2C4B0E5-3C7E-4BC2-AA92-4156C26C91F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469093" y="5523755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480C56-313A-5C4D-A02B-5C10621A5061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9" name="Picture 38" descr="The University of Iowa">
            <a:extLst>
              <a:ext uri="{FF2B5EF4-FFF2-40B4-BE49-F238E27FC236}">
                <a16:creationId xmlns:a16="http://schemas.microsoft.com/office/drawing/2014/main" id="{58CA1799-4AEA-D247-8458-F8440E4030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FFD2AE71-6126-9A49-BF5D-602677416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6853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2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F947D672-DDE7-4F36-B79C-4245C5D1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238480"/>
            <a:ext cx="4800219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B9F7B-CC85-4936-BE2A-DF6B8BF46018}"/>
              </a:ext>
            </a:extLst>
          </p:cNvPr>
          <p:cNvCxnSpPr/>
          <p:nvPr userDrawn="1"/>
        </p:nvCxnSpPr>
        <p:spPr>
          <a:xfrm>
            <a:off x="949325" y="3790765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DFA8ABE-0B6C-4930-94A9-A2BB4166E51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8052" y="4209907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7E91DB8-4856-4AED-8362-60627F681E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58053" y="4761629"/>
            <a:ext cx="4800219" cy="11819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79384"/>
            <a:ext cx="0" cy="427276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228428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6BD4A33-C7CC-4380-A2BB-ECC6C2FB722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39276" y="4199855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CD0BB64-6643-42CE-AFE7-372305F2123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39277" y="4751577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D606F0-071A-A842-B316-9BEBD143AC3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8" name="Picture 27" descr="The University of Iowa">
            <a:extLst>
              <a:ext uri="{FF2B5EF4-FFF2-40B4-BE49-F238E27FC236}">
                <a16:creationId xmlns:a16="http://schemas.microsoft.com/office/drawing/2014/main" id="{9AAD4B2F-0082-B749-BE09-2EC20A6C4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BD920E71-4E45-E74F-B01A-DC16C3B80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74841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2400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tat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080" y="2597398"/>
            <a:ext cx="1742242" cy="787298"/>
          </a:xfrm>
        </p:spPr>
        <p:txBody>
          <a:bodyPr lIns="0" tIns="0" rIns="0" bIns="0">
            <a:no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55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Stat</a:t>
            </a:r>
          </a:p>
        </p:txBody>
      </p:sp>
      <p:sp>
        <p:nvSpPr>
          <p:cNvPr id="52" name="Picture Placeholder 50">
            <a:extLst>
              <a:ext uri="{FF2B5EF4-FFF2-40B4-BE49-F238E27FC236}">
                <a16:creationId xmlns:a16="http://schemas.microsoft.com/office/drawing/2014/main" id="{8D984633-F962-1848-A009-619CB821163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37173" y="2243035"/>
            <a:ext cx="1071841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DE3AB4-3020-8D45-86B7-592F12CB716B}"/>
              </a:ext>
            </a:extLst>
          </p:cNvPr>
          <p:cNvCxnSpPr>
            <a:cxnSpLocks/>
          </p:cNvCxnSpPr>
          <p:nvPr userDrawn="1"/>
        </p:nvCxnSpPr>
        <p:spPr>
          <a:xfrm>
            <a:off x="896513" y="3573316"/>
            <a:ext cx="321250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C4E94AD-16D9-BE4C-8C57-CFA6654E1BD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39080" y="3819675"/>
            <a:ext cx="3169934" cy="1061801"/>
          </a:xfrm>
        </p:spPr>
        <p:txBody>
          <a:bodyPr lIns="0" tIns="0" rIns="0" bIns="0">
            <a:norm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64293C0-60B2-3341-9C38-86DF7ACA51DC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582471" y="2597398"/>
            <a:ext cx="1742242" cy="787298"/>
          </a:xfrm>
        </p:spPr>
        <p:txBody>
          <a:bodyPr lIns="0" tIns="0" rIns="0" bIns="0">
            <a:no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55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Stat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3ED87A8B-0573-474F-94C0-2F7E344853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680564" y="2243035"/>
            <a:ext cx="1071841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9B91B-7CDD-284B-99CF-8408146B2C0D}"/>
              </a:ext>
            </a:extLst>
          </p:cNvPr>
          <p:cNvCxnSpPr>
            <a:cxnSpLocks/>
          </p:cNvCxnSpPr>
          <p:nvPr userDrawn="1"/>
        </p:nvCxnSpPr>
        <p:spPr>
          <a:xfrm>
            <a:off x="4539904" y="3573316"/>
            <a:ext cx="321250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BB67D17-F456-FC43-9C41-9344D6EEB07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582471" y="3819675"/>
            <a:ext cx="3169934" cy="1061801"/>
          </a:xfrm>
        </p:spPr>
        <p:txBody>
          <a:bodyPr lIns="0" tIns="0" rIns="0" bIns="0">
            <a:norm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0F6E28A-AB38-A64F-9481-C9F0437BFEA5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225863" y="2597398"/>
            <a:ext cx="1742242" cy="787298"/>
          </a:xfrm>
        </p:spPr>
        <p:txBody>
          <a:bodyPr lIns="0" tIns="0" rIns="0" bIns="0">
            <a:no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55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Stat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106DB928-4AE1-4E4B-9A4C-6062FC24770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323956" y="2243035"/>
            <a:ext cx="1071841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F7D2B0-E449-FD45-9789-FC204088E97C}"/>
              </a:ext>
            </a:extLst>
          </p:cNvPr>
          <p:cNvCxnSpPr>
            <a:cxnSpLocks/>
          </p:cNvCxnSpPr>
          <p:nvPr userDrawn="1"/>
        </p:nvCxnSpPr>
        <p:spPr>
          <a:xfrm>
            <a:off x="8183296" y="3573316"/>
            <a:ext cx="321250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6FE37F4-1DCF-2D40-845F-6C10AC016C29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8225863" y="3819675"/>
            <a:ext cx="3169934" cy="1061801"/>
          </a:xfrm>
        </p:spPr>
        <p:txBody>
          <a:bodyPr lIns="0" tIns="0" rIns="0" bIns="0">
            <a:norm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F1B24E-B6B2-2D4F-8CE9-C10E33FBF4C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2" name="Picture 21" descr="The University of Iowa">
            <a:extLst>
              <a:ext uri="{FF2B5EF4-FFF2-40B4-BE49-F238E27FC236}">
                <a16:creationId xmlns:a16="http://schemas.microsoft.com/office/drawing/2014/main" id="{9C14D290-718E-D94D-BEC3-A2B3F3F54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387E550-EB5F-3F4A-9BFA-44D25611C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b="0" dirty="0"/>
              <a:t>View</a:t>
            </a:r>
            <a:r>
              <a:rPr lang="en-US" dirty="0"/>
              <a:t> &gt;&gt;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710712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685527-7A8C-3647-9D96-6D076FA7A7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628383" y="0"/>
            <a:ext cx="2687038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89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7A2738-1D29-40DE-AACF-F60CD708E892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D1ADFA24-184F-46B9-B1D0-3FBB044F3673}"/>
              </a:ext>
            </a:extLst>
          </p:cNvPr>
          <p:cNvSpPr/>
          <p:nvPr userDrawn="1"/>
        </p:nvSpPr>
        <p:spPr>
          <a:xfrm>
            <a:off x="1664749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DC306F30-B3C1-E74C-B18C-7075DB0761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953910" y="2337468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4078664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F9D861-0550-4AC8-BB96-094DAF60B7F4}"/>
              </a:ext>
            </a:extLst>
          </p:cNvPr>
          <p:cNvSpPr/>
          <p:nvPr userDrawn="1"/>
        </p:nvSpPr>
        <p:spPr>
          <a:xfrm>
            <a:off x="5231950" y="2050741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382C3D7-6E45-864C-A5B5-39762336A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00171" y="2310547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4078664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01DA23-83F7-4662-BC02-2666717C53B4}"/>
              </a:ext>
            </a:extLst>
          </p:cNvPr>
          <p:cNvSpPr/>
          <p:nvPr userDrawn="1"/>
        </p:nvSpPr>
        <p:spPr>
          <a:xfrm>
            <a:off x="8775763" y="2050741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6E1CEA20-24A4-8C45-B5A6-CE111F714FE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46432" y="2299135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4078663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F1B24E-B6B2-2D4F-8CE9-C10E33FBF4C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2" name="Picture 21" descr="The University of Iowa">
            <a:extLst>
              <a:ext uri="{FF2B5EF4-FFF2-40B4-BE49-F238E27FC236}">
                <a16:creationId xmlns:a16="http://schemas.microsoft.com/office/drawing/2014/main" id="{9C14D290-718E-D94D-BEC3-A2B3F3F54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387E550-EB5F-3F4A-9BFA-44D25611C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733951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1B9DD2E6-4011-470E-85A1-9331B2E25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7215D4C-D1BA-4B83-8034-F6173B4B3FE7}"/>
              </a:ext>
            </a:extLst>
          </p:cNvPr>
          <p:cNvSpPr/>
          <p:nvPr userDrawn="1"/>
        </p:nvSpPr>
        <p:spPr>
          <a:xfrm>
            <a:off x="1260812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0A1A4191-73C5-A24C-B85A-D6F8FC57252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40727" y="2311683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2500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1934B1-C1CC-42D5-A8D8-639ED39E9A45}"/>
              </a:ext>
            </a:extLst>
          </p:cNvPr>
          <p:cNvSpPr/>
          <p:nvPr userDrawn="1"/>
        </p:nvSpPr>
        <p:spPr>
          <a:xfrm>
            <a:off x="3935830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D7A0C8CB-AE00-AE4E-8B06-C3CDA2E8A6B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21796" y="2280863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7F2CE8-9E91-4C86-99AB-686A9C81041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627518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42B3E-45A5-4E88-A2C5-758AC86BE4D0}"/>
              </a:ext>
            </a:extLst>
          </p:cNvPr>
          <p:cNvSpPr/>
          <p:nvPr userDrawn="1"/>
        </p:nvSpPr>
        <p:spPr>
          <a:xfrm>
            <a:off x="6513929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ED777B6-C788-B840-ACC3-FD8949E42A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93844" y="2309972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C06D7C8-7D2D-4A80-B5B8-174F5056AA0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05617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4B0597-6276-471F-96FD-FDE08D64C524}"/>
              </a:ext>
            </a:extLst>
          </p:cNvPr>
          <p:cNvSpPr/>
          <p:nvPr userDrawn="1"/>
        </p:nvSpPr>
        <p:spPr>
          <a:xfrm>
            <a:off x="9188946" y="2045132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04C4E3A7-AB8A-6243-BBFD-8A433C78470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73607" y="2311684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FC2F9F8-450A-4433-BAFC-DCD0001FAF1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880634" y="4073057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4578BB7-B3A6-0D4A-A743-C8950F9817A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0" name="Picture 19" descr="The University of Iowa">
            <a:extLst>
              <a:ext uri="{FF2B5EF4-FFF2-40B4-BE49-F238E27FC236}">
                <a16:creationId xmlns:a16="http://schemas.microsoft.com/office/drawing/2014/main" id="{6D319038-0896-5540-A405-0F93F52CC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CF5779A1-5C1A-D949-93A6-EFB401BFC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</a:t>
            </a:r>
            <a:r>
              <a:rPr lang="en-US" b="0" dirty="0"/>
              <a:t>&gt;&gt;</a:t>
            </a:r>
            <a:r>
              <a:rPr lang="en-US" dirty="0"/>
              <a:t>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56838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Ic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C7E2EA4D-EFA8-4B7C-9585-ADB07DA2D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7215D4C-D1BA-4B83-8034-F6173B4B3FE7}"/>
              </a:ext>
            </a:extLst>
          </p:cNvPr>
          <p:cNvSpPr/>
          <p:nvPr userDrawn="1"/>
        </p:nvSpPr>
        <p:spPr>
          <a:xfrm>
            <a:off x="1175438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E2F4087-739F-1B43-B022-92BCEDD29A2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448972" y="2403497"/>
            <a:ext cx="1030100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175438" y="407866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1934B1-C1CC-42D5-A8D8-639ED39E9A45}"/>
              </a:ext>
            </a:extLst>
          </p:cNvPr>
          <p:cNvSpPr/>
          <p:nvPr userDrawn="1"/>
        </p:nvSpPr>
        <p:spPr>
          <a:xfrm>
            <a:off x="3222122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090A73C4-9F43-6142-BBC5-1C887BE310E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502864" y="2384080"/>
            <a:ext cx="1030100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B9DF875-9EAF-4928-8E91-6599CCEAADE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225991" y="4080927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42B3E-45A5-4E88-A2C5-758AC86BE4D0}"/>
              </a:ext>
            </a:extLst>
          </p:cNvPr>
          <p:cNvSpPr/>
          <p:nvPr userDrawn="1"/>
        </p:nvSpPr>
        <p:spPr>
          <a:xfrm>
            <a:off x="5305996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121B32AC-29FE-5347-BC89-E1D12CFE917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88241" y="2367425"/>
            <a:ext cx="1030100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FCAF8AD6-3AD0-422C-B775-D416389726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285614" y="409557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4B0597-6276-471F-96FD-FDE08D64C524}"/>
              </a:ext>
            </a:extLst>
          </p:cNvPr>
          <p:cNvSpPr/>
          <p:nvPr userDrawn="1"/>
        </p:nvSpPr>
        <p:spPr>
          <a:xfrm>
            <a:off x="7346820" y="2120050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035F86CE-4040-2C49-984A-EDA41DCC41D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583252" y="2382067"/>
            <a:ext cx="1121725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322EF39-6BE8-4D2B-B814-5743037B71F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25607" y="4098102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3182B05-A7F1-450F-AE61-51425BEF3AA6}"/>
              </a:ext>
            </a:extLst>
          </p:cNvPr>
          <p:cNvSpPr/>
          <p:nvPr userDrawn="1"/>
        </p:nvSpPr>
        <p:spPr>
          <a:xfrm>
            <a:off x="9434872" y="2133924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B4205C-10C8-FE4A-8B1C-0B1A629E22B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682000" y="2389427"/>
            <a:ext cx="1100333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D14923E-7CAE-49B7-9668-7B538ECFDC5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419080" y="4107460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866093-3200-6440-8AB2-9242D398F84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2" name="Picture 21" descr="The University of Iowa">
            <a:extLst>
              <a:ext uri="{FF2B5EF4-FFF2-40B4-BE49-F238E27FC236}">
                <a16:creationId xmlns:a16="http://schemas.microsoft.com/office/drawing/2014/main" id="{D664CA64-A0A9-F34D-BDC5-9ABCDE7A5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EB50283A-D398-E048-BDA3-92DD544A4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b="0" dirty="0"/>
              <a:t>View</a:t>
            </a:r>
            <a:r>
              <a:rPr lang="en-US" dirty="0"/>
              <a:t> &gt;&gt;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398207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29AABA-668F-408C-81ED-9A30ED0A4B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9325" y="1684461"/>
            <a:ext cx="3170238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891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383805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4376691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3C3EF38F-8A6A-4B49-A1A2-467E7797A5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447" y="1677611"/>
            <a:ext cx="2987311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3537679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4372568"/>
            <a:ext cx="2973372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7806430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DDD8951C-5A36-4D07-AB7C-0F597B3D7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2642" y="1684461"/>
            <a:ext cx="3166858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3537679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4372568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DAB539-1500-4641-B587-77CADD88349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6" name="Picture 25" descr="The University of Iowa">
            <a:extLst>
              <a:ext uri="{FF2B5EF4-FFF2-40B4-BE49-F238E27FC236}">
                <a16:creationId xmlns:a16="http://schemas.microsoft.com/office/drawing/2014/main" id="{425DB221-2568-9A44-ABC3-1ED0E0B41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6E30D721-4805-D344-A3E0-90A8F1D56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6468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97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21D4365-BAA8-4F76-87AD-1A328301E2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9325" y="1684461"/>
            <a:ext cx="2373939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1" y="437257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344118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EB10E167-B94B-AD40-958C-D9E0F8F9DF4A}"/>
              </a:ext>
            </a:extLst>
          </p:cNvPr>
          <p:cNvSpPr>
            <a:spLocks noGrp="1"/>
          </p:cNvSpPr>
          <p:nvPr userDrawn="1">
            <p:ph type="pic" sz="quarter" idx="23"/>
          </p:nvPr>
        </p:nvSpPr>
        <p:spPr>
          <a:xfrm>
            <a:off x="3593362" y="1684461"/>
            <a:ext cx="2373939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03DF098-BB37-5848-9388-750D29EFC657}"/>
              </a:ext>
            </a:extLst>
          </p:cNvPr>
          <p:cNvSpPr>
            <a:spLocks noGrp="1"/>
          </p:cNvSpPr>
          <p:nvPr userDrawn="1">
            <p:ph idx="24" hasCustomPrompt="1"/>
          </p:nvPr>
        </p:nvSpPr>
        <p:spPr>
          <a:xfrm>
            <a:off x="3630386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FE4DEF0-41BC-4548-B7BA-1E5B0231AFFD}"/>
              </a:ext>
            </a:extLst>
          </p:cNvPr>
          <p:cNvSpPr>
            <a:spLocks noGrp="1"/>
          </p:cNvSpPr>
          <p:nvPr userDrawn="1">
            <p:ph idx="25" hasCustomPrompt="1"/>
          </p:nvPr>
        </p:nvSpPr>
        <p:spPr>
          <a:xfrm>
            <a:off x="3630387" y="437257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574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864CDDAA-23B4-C842-845C-7640D95F2B65}"/>
              </a:ext>
            </a:extLst>
          </p:cNvPr>
          <p:cNvSpPr>
            <a:spLocks noGrp="1"/>
          </p:cNvSpPr>
          <p:nvPr userDrawn="1">
            <p:ph type="pic" sz="quarter" idx="26"/>
          </p:nvPr>
        </p:nvSpPr>
        <p:spPr>
          <a:xfrm>
            <a:off x="6237399" y="1684461"/>
            <a:ext cx="2373939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EB8CCE3-3756-5947-84B2-DFCA00A013F6}"/>
              </a:ext>
            </a:extLst>
          </p:cNvPr>
          <p:cNvSpPr>
            <a:spLocks noGrp="1"/>
          </p:cNvSpPr>
          <p:nvPr userDrawn="1">
            <p:ph idx="27" hasCustomPrompt="1"/>
          </p:nvPr>
        </p:nvSpPr>
        <p:spPr>
          <a:xfrm>
            <a:off x="6242957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09C56F7D-4836-1E4F-BD4C-CB150E12E098}"/>
              </a:ext>
            </a:extLst>
          </p:cNvPr>
          <p:cNvSpPr>
            <a:spLocks noGrp="1"/>
          </p:cNvSpPr>
          <p:nvPr userDrawn="1">
            <p:ph idx="28" hasCustomPrompt="1"/>
          </p:nvPr>
        </p:nvSpPr>
        <p:spPr>
          <a:xfrm>
            <a:off x="6242958" y="437257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875030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6A5C640-1D0E-4428-AC28-148AE98A7B34}"/>
              </a:ext>
            </a:extLst>
          </p:cNvPr>
          <p:cNvSpPr>
            <a:spLocks noGrp="1"/>
          </p:cNvSpPr>
          <p:nvPr userDrawn="1">
            <p:ph type="pic" sz="quarter" idx="22"/>
          </p:nvPr>
        </p:nvSpPr>
        <p:spPr>
          <a:xfrm>
            <a:off x="8881435" y="1680693"/>
            <a:ext cx="2349365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 userDrawn="1">
            <p:ph idx="15" hasCustomPrompt="1"/>
          </p:nvPr>
        </p:nvSpPr>
        <p:spPr>
          <a:xfrm>
            <a:off x="8875080" y="354891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 userDrawn="1">
            <p:ph idx="16" hasCustomPrompt="1"/>
          </p:nvPr>
        </p:nvSpPr>
        <p:spPr>
          <a:xfrm>
            <a:off x="8875081" y="4362520"/>
            <a:ext cx="2358867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720753-9BFD-2840-9C93-FF72942ED6E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2" name="Picture 31" descr="The University of Iowa">
            <a:extLst>
              <a:ext uri="{FF2B5EF4-FFF2-40B4-BE49-F238E27FC236}">
                <a16:creationId xmlns:a16="http://schemas.microsoft.com/office/drawing/2014/main" id="{710BB67D-293B-374F-89FC-5F2EBF9F29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9EE9B966-22C9-0D4A-8DF7-FFA7CF9C9DD8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70021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14F11A61-EE32-4596-8BBC-0626131F1E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2499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>
            <a:cxnSpLocks/>
          </p:cNvCxnSpPr>
          <p:nvPr userDrawn="1"/>
        </p:nvCxnSpPr>
        <p:spPr>
          <a:xfrm>
            <a:off x="292478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icture Placeholder 3">
            <a:extLst>
              <a:ext uri="{FF2B5EF4-FFF2-40B4-BE49-F238E27FC236}">
                <a16:creationId xmlns:a16="http://schemas.microsoft.com/office/drawing/2014/main" id="{10B80E7E-3ECA-A84C-BBC2-DF9FD6DED4F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053442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AB9C78E2-4679-F844-BB37-D2E07B542C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3053444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0F3EA205-7109-BC44-BA2C-7704780449E8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3053445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5036631" y="1686759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icture Placeholder 3">
            <a:extLst>
              <a:ext uri="{FF2B5EF4-FFF2-40B4-BE49-F238E27FC236}">
                <a16:creationId xmlns:a16="http://schemas.microsoft.com/office/drawing/2014/main" id="{4EF24A51-2D82-AA40-8405-8CFEC6F5CB5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87042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90D707E7-5635-444F-BB41-10E2268CC099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187044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4340EF3F-9B6C-B54B-94AD-7275543213B0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5187045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>
            <a:cxnSpLocks/>
          </p:cNvCxnSpPr>
          <p:nvPr userDrawn="1"/>
        </p:nvCxnSpPr>
        <p:spPr>
          <a:xfrm>
            <a:off x="714848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icture Placeholder 3">
            <a:extLst>
              <a:ext uri="{FF2B5EF4-FFF2-40B4-BE49-F238E27FC236}">
                <a16:creationId xmlns:a16="http://schemas.microsoft.com/office/drawing/2014/main" id="{4D703A3B-87F3-AE45-90D2-795F9DA8857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266213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5C95157B-C7FC-864F-A9C2-08E02E26EE07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7266215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71E05108-E0DC-6947-A186-EA5436079AAF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7266216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F5ADDF-F780-4384-87F4-30070C81BB29}"/>
              </a:ext>
            </a:extLst>
          </p:cNvPr>
          <p:cNvCxnSpPr>
            <a:cxnSpLocks/>
          </p:cNvCxnSpPr>
          <p:nvPr userDrawn="1"/>
        </p:nvCxnSpPr>
        <p:spPr>
          <a:xfrm>
            <a:off x="926033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E90B3032-DDF8-0446-8BB7-81565519E03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410699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724287DA-FEAD-6E4A-83EC-B59516E2386C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9410701" y="3545060"/>
            <a:ext cx="1826629" cy="67511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4FC143B3-231A-2B46-ABBF-7F6B6BBF459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9410702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4E17D8-CAFF-0E47-97EF-4D4BC59FFC70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43" name="Picture 42" descr="The University of Iowa">
            <a:extLst>
              <a:ext uri="{FF2B5EF4-FFF2-40B4-BE49-F238E27FC236}">
                <a16:creationId xmlns:a16="http://schemas.microsoft.com/office/drawing/2014/main" id="{924E35CA-EA2E-084A-B4D2-736FEA8C0D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D752B61A-80FF-1049-8A33-5614EE9DC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35456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0">
            <a:extLst>
              <a:ext uri="{FF2B5EF4-FFF2-40B4-BE49-F238E27FC236}">
                <a16:creationId xmlns:a16="http://schemas.microsoft.com/office/drawing/2014/main" id="{2BA8F287-92C7-4FFD-A7E9-45864F8E9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8296"/>
            <a:ext cx="5260975" cy="89611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1F03A-71CF-475D-8A3C-99FC106D73E8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7404DB8-B6AC-4389-8E6E-A115840D1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5257801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―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EEDE3-0B18-E049-BE23-974E50C72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71534" y="0"/>
            <a:ext cx="5029200" cy="63895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20F7CB-393D-BF45-B52D-542FDDEFCAF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2" name="Picture 11" descr="The University of Iowa">
            <a:extLst>
              <a:ext uri="{FF2B5EF4-FFF2-40B4-BE49-F238E27FC236}">
                <a16:creationId xmlns:a16="http://schemas.microsoft.com/office/drawing/2014/main" id="{9CE5618D-3613-E04D-A815-ED9A2C5AA3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35C85E8-314E-3E45-BB26-1A95C606F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25500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12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1056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524483D-CFE3-E34D-BB74-CEDD54176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365125"/>
            <a:ext cx="5254505" cy="133186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28F420-DDD1-5E4A-9513-EAE252D759FE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D1D7B4-E242-C142-8F5F-F3301CC02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962386"/>
            <a:ext cx="5266450" cy="3981214"/>
          </a:xfrm>
        </p:spPr>
        <p:txBody>
          <a:bodyPr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buClr>
                <a:schemeClr val="tx2"/>
              </a:buCl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4FCC643-718F-7645-8F8D-0BFC94D050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59502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1C31617-CC11-4C42-B6D0-164DF6AFB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3630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5CE386-BEFE-FE49-A675-D93BEDF680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59502" y="3260862"/>
            <a:ext cx="5032499" cy="312864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Click icon to add picture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24DFA0-3257-B044-87EF-16154359E2FC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9" name="Picture 18" descr="The University of Iowa">
            <a:extLst>
              <a:ext uri="{FF2B5EF4-FFF2-40B4-BE49-F238E27FC236}">
                <a16:creationId xmlns:a16="http://schemas.microsoft.com/office/drawing/2014/main" id="{87382191-DF4D-7341-915C-9C10445352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21405B1-B61E-0943-909C-EFA16B5EE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338072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26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240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325" y="494273"/>
            <a:ext cx="10290175" cy="869089"/>
          </a:xfr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49325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DF1F65E7-1CB7-3D42-91A9-88DA4E58EB0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49325" y="1570038"/>
            <a:ext cx="10290175" cy="4114800"/>
          </a:xfr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56D074-0631-F846-A2A3-4A39FEAEFDD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The University of Iowa">
            <a:extLst>
              <a:ext uri="{FF2B5EF4-FFF2-40B4-BE49-F238E27FC236}">
                <a16:creationId xmlns:a16="http://schemas.microsoft.com/office/drawing/2014/main" id="{F53BBB5F-6629-C742-91EE-40B5B8BC1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3AC09A7-82B4-6B47-A4FB-CA6800EAF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42765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9081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28383" y="3029213"/>
            <a:ext cx="2687038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tx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B262A30-5EEC-5549-B428-7E5B11A5D7A7}"/>
              </a:ext>
            </a:extLst>
          </p:cNvPr>
          <p:cNvGrpSpPr/>
          <p:nvPr userDrawn="1"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699B573-1E8F-3547-9D64-50A2EC630F1F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68F32139-4BAE-F54C-8358-EF5839C5813E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B1807D8-E6B4-C743-A4EC-22D5E0479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628383" y="0"/>
            <a:ext cx="2687038" cy="1279542"/>
          </a:xfrm>
          <a:prstGeom prst="rect">
            <a:avLst/>
          </a:prstGeom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63764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184901"/>
            <a:ext cx="6155725" cy="2431224"/>
          </a:xfrm>
        </p:spPr>
        <p:txBody>
          <a:bodyPr anchor="ctr" anchorCtr="0">
            <a:normAutofit/>
          </a:bodyPr>
          <a:lstStyle>
            <a:lvl1pPr algn="l">
              <a:defRPr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14C79AA-0B96-2A43-86A1-A71A1D4C8E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46768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7101AB8-54F7-4A4E-9611-F4F2ECFBD1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1394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BDD4F96-5BFE-3049-B4E0-9CDD4F5C36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29599" y="152400"/>
            <a:ext cx="3385601" cy="919069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0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Insert-&gt;Header and Footer-&gt;Type Customizable Name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9CB936-90E7-D144-B9DC-7CF3F98E2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738" y="1599"/>
            <a:ext cx="2687038" cy="1276343"/>
          </a:xfrm>
          <a:prstGeom prst="rect">
            <a:avLst/>
          </a:prstGeom>
        </p:spPr>
      </p:pic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9413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-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47420D0-6FF1-9C4A-B953-EA4EEABBA3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9081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25016" y="3029213"/>
            <a:ext cx="2693773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accent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25728D-FF50-4FF2-AC2E-B13A3D44D5B9}"/>
              </a:ext>
            </a:extLst>
          </p:cNvPr>
          <p:cNvGrpSpPr/>
          <p:nvPr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A6E0DE-15E0-485B-8083-6D1BB965B9B6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4EFEE4-DF1C-4FDF-ABC6-804BF8FA2941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 descr="The University of Iowa">
            <a:extLst>
              <a:ext uri="{FF2B5EF4-FFF2-40B4-BE49-F238E27FC236}">
                <a16:creationId xmlns:a16="http://schemas.microsoft.com/office/drawing/2014/main" id="{6179B039-C5FC-F04C-AB21-BEF980B0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5016" y="0"/>
            <a:ext cx="2693773" cy="1279542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0E4C36A-C453-EE4B-A1E5-D1232C361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63764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Insert-&gt;Header and Footer-&gt;Type Customizable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64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OWA Logo with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993FB4-4336-2048-A6A4-FA306EBBE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85842"/>
            <a:ext cx="10515600" cy="89611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 Header</a:t>
            </a:r>
          </a:p>
        </p:txBody>
      </p:sp>
      <p:pic>
        <p:nvPicPr>
          <p:cNvPr id="4" name="Picture 3" descr="The University of Iowa">
            <a:extLst>
              <a:ext uri="{FF2B5EF4-FFF2-40B4-BE49-F238E27FC236}">
                <a16:creationId xmlns:a16="http://schemas.microsoft.com/office/drawing/2014/main" id="{D94B893B-3A5E-A84C-9A26-CCC1CC0A2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0" y="675842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53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OWA Logo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University of Iowa">
            <a:extLst>
              <a:ext uri="{FF2B5EF4-FFF2-40B4-BE49-F238E27FC236}">
                <a16:creationId xmlns:a16="http://schemas.microsoft.com/office/drawing/2014/main" id="{D94B893B-3A5E-A84C-9A26-CCC1CC0A2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0" y="1524000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30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184901"/>
            <a:ext cx="6155725" cy="2561760"/>
          </a:xfrm>
        </p:spPr>
        <p:txBody>
          <a:bodyPr anchor="ctr" anchorCtr="0">
            <a:normAutofit/>
          </a:bodyPr>
          <a:lstStyle>
            <a:lvl1pPr algn="l">
              <a:defRPr sz="5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46768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1394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EBCADCB-4DBB-9C43-A696-780C05775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29599" y="152400"/>
            <a:ext cx="3385601" cy="919069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0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3F5E00-2329-6246-A2BB-7BCD46F839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738" y="0"/>
            <a:ext cx="2687038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0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75990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791876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72127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759907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Section Header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itle 2">
            <a:extLst>
              <a:ext uri="{FF2B5EF4-FFF2-40B4-BE49-F238E27FC236}">
                <a16:creationId xmlns:a16="http://schemas.microsoft.com/office/drawing/2014/main" id="{8FB54BE8-0526-614C-A06E-8C6258999B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791876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509282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C17923A-4119-CF48-9F2D-05B0A69EBA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224488-0ADE-1843-91C1-1CA37137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661" y="2215171"/>
            <a:ext cx="4368798" cy="646331"/>
          </a:xfrm>
          <a:solidFill>
            <a:schemeClr val="accent1"/>
          </a:solidFill>
        </p:spPr>
        <p:txBody>
          <a:bodyPr wrap="square" lIns="91440" tIns="91440" bIns="0">
            <a:spAutoFit/>
          </a:bodyPr>
          <a:lstStyle/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8807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C070F21D-F194-034E-812B-69D1C6CD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A13FBC-A4AA-9B4F-8E9B-12CD6600150E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22C1D3A-9762-7F4D-AB5C-A3F0114B67B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6" name="Picture 15" descr="The University of Iowa">
            <a:extLst>
              <a:ext uri="{FF2B5EF4-FFF2-40B4-BE49-F238E27FC236}">
                <a16:creationId xmlns:a16="http://schemas.microsoft.com/office/drawing/2014/main" id="{7148CCDA-64E4-6A4E-A6A7-D2AB55159A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FAE079D-23CF-2543-B543-90A5EB0D2C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7833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6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BE68DE55-0579-EC46-BD52-181870AFB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200BB2-D6D1-6642-8F66-9B4F37EC8187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35C2BC9-7AF3-6D49-8036-36D81872E84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52498" y="1686757"/>
            <a:ext cx="10251527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―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937044-371D-C149-9F72-3D8FBA4605C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The University of Iowa">
            <a:extLst>
              <a:ext uri="{FF2B5EF4-FFF2-40B4-BE49-F238E27FC236}">
                <a16:creationId xmlns:a16="http://schemas.microsoft.com/office/drawing/2014/main" id="{DC5F3A3D-928C-F445-ACB3-2C38F21F6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2F140A7-DF6E-3245-BC22-1F0E9CFEE8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87" r:id="rId2"/>
    <p:sldLayoutId id="2147483688" r:id="rId3"/>
    <p:sldLayoutId id="2147483684" r:id="rId4"/>
    <p:sldLayoutId id="2147483663" r:id="rId5"/>
    <p:sldLayoutId id="2147483686" r:id="rId6"/>
    <p:sldLayoutId id="2147483690" r:id="rId7"/>
    <p:sldLayoutId id="2147483682" r:id="rId8"/>
    <p:sldLayoutId id="2147483650" r:id="rId9"/>
    <p:sldLayoutId id="2147483662" r:id="rId10"/>
    <p:sldLayoutId id="2147483670" r:id="rId11"/>
    <p:sldLayoutId id="2147483667" r:id="rId12"/>
    <p:sldLayoutId id="2147483668" r:id="rId13"/>
    <p:sldLayoutId id="2147483674" r:id="rId14"/>
    <p:sldLayoutId id="2147483675" r:id="rId15"/>
    <p:sldLayoutId id="2147483677" r:id="rId16"/>
    <p:sldLayoutId id="2147483676" r:id="rId17"/>
    <p:sldLayoutId id="2147483672" r:id="rId18"/>
    <p:sldLayoutId id="2147483692" r:id="rId19"/>
    <p:sldLayoutId id="2147483669" r:id="rId20"/>
    <p:sldLayoutId id="2147483671" r:id="rId21"/>
    <p:sldLayoutId id="2147483673" r:id="rId22"/>
    <p:sldLayoutId id="2147483679" r:id="rId23"/>
    <p:sldLayoutId id="2147483680" r:id="rId24"/>
    <p:sldLayoutId id="2147483681" r:id="rId25"/>
    <p:sldLayoutId id="2147483654" r:id="rId26"/>
    <p:sldLayoutId id="2147483655" r:id="rId27"/>
    <p:sldLayoutId id="2147483665" r:id="rId28"/>
    <p:sldLayoutId id="2147483664" r:id="rId29"/>
    <p:sldLayoutId id="2147483689" r:id="rId30"/>
    <p:sldLayoutId id="2147483693" r:id="rId31"/>
    <p:sldLayoutId id="2147483691" r:id="rId3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Roboto" panose="02000000000000000000" pitchFamily="2" charset="0"/>
        <a:buChar char="–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725" y="2677626"/>
            <a:ext cx="10354360" cy="979974"/>
          </a:xfrm>
        </p:spPr>
        <p:txBody>
          <a:bodyPr>
            <a:noAutofit/>
          </a:bodyPr>
          <a:lstStyle/>
          <a:p>
            <a:r>
              <a:rPr lang="en-US" sz="4000" dirty="0"/>
              <a:t>Valid two-sample Mendelian randomization with invalid instruments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725" y="4261198"/>
            <a:ext cx="10354360" cy="887595"/>
          </a:xfrm>
        </p:spPr>
        <p:txBody>
          <a:bodyPr>
            <a:normAutofit/>
          </a:bodyPr>
          <a:lstStyle/>
          <a:p>
            <a:r>
              <a:rPr lang="en-US" b="0" dirty="0"/>
              <a:t>Department of Biostatistics, University of Iowa</a:t>
            </a:r>
          </a:p>
          <a:p>
            <a:r>
              <a:rPr lang="en-US" b="0" dirty="0"/>
              <a:t>Kai Wang, PhD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725" y="5446532"/>
            <a:ext cx="10354360" cy="7971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ENAR, Indianapolis</a:t>
            </a:r>
          </a:p>
          <a:p>
            <a:r>
              <a:rPr lang="en-US" dirty="0"/>
              <a:t>March 16, 2026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FEB04-6AB2-DD4F-B560-E3674C11A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1037658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4F3EBE-D94E-8EA6-92AD-49335933B5A9}"/>
              </a:ext>
            </a:extLst>
          </p:cNvPr>
          <p:cNvSpPr txBox="1"/>
          <p:nvPr/>
        </p:nvSpPr>
        <p:spPr>
          <a:xfrm>
            <a:off x="4493623" y="4558937"/>
            <a:ext cx="171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Department of </a:t>
            </a:r>
          </a:p>
        </p:txBody>
      </p:sp>
      <p:sp>
        <p:nvSpPr>
          <p:cNvPr id="6" name="Subtitle 11">
            <a:extLst>
              <a:ext uri="{FF2B5EF4-FFF2-40B4-BE49-F238E27FC236}">
                <a16:creationId xmlns:a16="http://schemas.microsoft.com/office/drawing/2014/main" id="{6DBD9D4C-F1AE-FA0F-CD38-FFAF4EAFF553}"/>
              </a:ext>
            </a:extLst>
          </p:cNvPr>
          <p:cNvSpPr txBox="1">
            <a:spLocks/>
          </p:cNvSpPr>
          <p:nvPr/>
        </p:nvSpPr>
        <p:spPr>
          <a:xfrm>
            <a:off x="974725" y="6243652"/>
            <a:ext cx="10354360" cy="8875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Roboto" panose="02000000000000000000" pitchFamily="2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0" dirty="0"/>
              <a:t>Joint work with Grace Z. Wang</a:t>
            </a:r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0DD3B-6290-D56B-E798-F208CC13C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D16D2-7CDF-9937-82D6-C86CC5287EE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52499" y="2051882"/>
            <a:ext cx="10251527" cy="353294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1800" dirty="0">
                <a:ea typeface="Arial" charset="0"/>
                <a:cs typeface="Arial" charset="0"/>
              </a:rPr>
              <a:t>Bowden J, Davey Smith G, Burgess S. (2015). Mendelian randomization with invalid instruments: effect estimation and bias detection through Egger regression. </a:t>
            </a:r>
            <a:r>
              <a:rPr lang="en-US" sz="1800" i="1" dirty="0">
                <a:ea typeface="Arial" charset="0"/>
                <a:cs typeface="Arial" charset="0"/>
              </a:rPr>
              <a:t>International Journal of Epidemiology.</a:t>
            </a:r>
            <a:r>
              <a:rPr lang="en-US" sz="1800" dirty="0">
                <a:ea typeface="Arial" charset="0"/>
                <a:cs typeface="Arial" charset="0"/>
              </a:rPr>
              <a:t> 44 (2), 512–525. </a:t>
            </a: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endParaRPr lang="en-US" sz="1800" dirty="0"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1800" dirty="0" err="1">
                <a:ea typeface="Arial" charset="0"/>
                <a:cs typeface="Arial" charset="0"/>
              </a:rPr>
              <a:t>Koles´ar</a:t>
            </a:r>
            <a:r>
              <a:rPr lang="en-US" sz="1800" dirty="0">
                <a:ea typeface="Arial" charset="0"/>
                <a:cs typeface="Arial" charset="0"/>
              </a:rPr>
              <a:t> M, Chetty R, Friedman J, Glaeser E, Imbens GW. (2015). Identification and inference with many invalid instruments. </a:t>
            </a:r>
            <a:r>
              <a:rPr lang="en-US" sz="1800" i="1" dirty="0">
                <a:ea typeface="Arial" charset="0"/>
                <a:cs typeface="Arial" charset="0"/>
              </a:rPr>
              <a:t>Journal of Business &amp; Economic Statistics.</a:t>
            </a:r>
            <a:r>
              <a:rPr lang="en-US" sz="1800" dirty="0">
                <a:ea typeface="Arial" charset="0"/>
                <a:cs typeface="Arial" charset="0"/>
              </a:rPr>
              <a:t> 33 (4), 474–484.</a:t>
            </a: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endParaRPr lang="en-US" sz="1800" dirty="0"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1800" dirty="0">
                <a:ea typeface="Arial" charset="0"/>
                <a:cs typeface="Arial" charset="0"/>
              </a:rPr>
              <a:t>Lin Z, Pan I, Pan W. (2022). A practical problem with Egger regression in Mendelian randomization. </a:t>
            </a:r>
            <a:r>
              <a:rPr lang="en-US" sz="1800" i="1" dirty="0" err="1">
                <a:ea typeface="Arial" charset="0"/>
                <a:cs typeface="Arial" charset="0"/>
              </a:rPr>
              <a:t>PLoS</a:t>
            </a:r>
            <a:r>
              <a:rPr lang="en-US" sz="1800" i="1" dirty="0">
                <a:ea typeface="Arial" charset="0"/>
                <a:cs typeface="Arial" charset="0"/>
              </a:rPr>
              <a:t> Genetics</a:t>
            </a:r>
            <a:r>
              <a:rPr lang="en-US" sz="1800" dirty="0">
                <a:ea typeface="Arial" charset="0"/>
                <a:cs typeface="Arial" charset="0"/>
              </a:rPr>
              <a:t>. 18 (5), e1010166.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893760-B316-BB10-7B92-7D20BDA21D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44672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The University of Iowa campus and downtown Iowa City during the day">
            <a:extLst>
              <a:ext uri="{FF2B5EF4-FFF2-40B4-BE49-F238E27FC236}">
                <a16:creationId xmlns:a16="http://schemas.microsoft.com/office/drawing/2014/main" id="{F59FA3EA-AC8F-0846-B9B1-87A4FD6356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t="7813" b="7813"/>
          <a:stretch/>
        </p:blipFill>
        <p:spPr>
          <a:xfrm>
            <a:off x="0" y="0"/>
            <a:ext cx="12192000" cy="68580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4D2C536-D584-AC45-A7C4-435369C15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211" y="1015021"/>
            <a:ext cx="4368798" cy="64633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0931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5CBB2-F610-40B4-A124-363EF63E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/>
          <a:lstStyle/>
          <a:p>
            <a:r>
              <a:rPr lang="en-US" dirty="0"/>
              <a:t>MR-Egger Paradox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3FCDE-F6D7-41FF-9845-D3893750EB0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52499" y="1686757"/>
            <a:ext cx="5140909" cy="425684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Georgia" charset="0"/>
              </a:rPr>
              <a:t>MR-Egger regression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Georgia" charset="0"/>
              </a:rPr>
              <a:t> Invalid instrument SNPs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cs typeface="Georgia" charset="0"/>
              </a:rPr>
              <a:t>Commonly used</a:t>
            </a:r>
            <a:endParaRPr lang="en-US" dirty="0">
              <a:cs typeface="Georgia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cs typeface="Georgia" charset="0"/>
              </a:rPr>
              <a:t>Sensitive to how the way instrument SNPs are coded (Lin et al. 2022)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8BCB527-2259-FA40-8DB3-056BA3C1B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</p:spPr>
        <p:txBody>
          <a:bodyPr/>
          <a:lstStyle/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DE5EDF-9A9F-850F-A356-FB69700C0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591" y="1395866"/>
            <a:ext cx="5140909" cy="3367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9875BE-7EBC-2B5A-9E99-7B9D178DD596}"/>
              </a:ext>
            </a:extLst>
          </p:cNvPr>
          <p:cNvSpPr txBox="1"/>
          <p:nvPr/>
        </p:nvSpPr>
        <p:spPr>
          <a:xfrm>
            <a:off x="7092486" y="5065678"/>
            <a:ext cx="3781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cs typeface="Georgia" charset="0"/>
              </a:rPr>
              <a:t>Citation on Bowden et al. (2015)</a:t>
            </a:r>
          </a:p>
          <a:p>
            <a:pPr algn="ctr"/>
            <a:r>
              <a:rPr lang="en-US" i="1" dirty="0">
                <a:cs typeface="Georgia" charset="0"/>
              </a:rPr>
              <a:t>Google Scholar, accessed 3/9/2026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87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5C24-CB03-8E6B-BA6A-3A7CDB7E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205C2-89C7-A050-2D74-FF069C3DA4B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One-sample model:</a:t>
            </a:r>
            <a:br>
              <a:rPr lang="en-US" b="1" i="1" dirty="0">
                <a:latin typeface="Cambria Math" panose="02040503050406030204" pitchFamily="18" charset="0"/>
              </a:rPr>
            </a:br>
            <a:endParaRPr lang="en-US" b="1" i="1" dirty="0">
              <a:latin typeface="Cambria Math" panose="020405030504060302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b="1" dirty="0"/>
          </a:p>
          <a:p>
            <a:pPr marL="0" indent="0">
              <a:lnSpc>
                <a:spcPct val="120000"/>
              </a:lnSpc>
              <a:buNone/>
            </a:pPr>
            <a:endParaRPr lang="en-US" b="1" dirty="0"/>
          </a:p>
          <a:p>
            <a:pPr>
              <a:lnSpc>
                <a:spcPct val="120000"/>
              </a:lnSpc>
            </a:pPr>
            <a:r>
              <a:rPr lang="en-US" b="1" dirty="0"/>
              <a:t>Key Assumptions: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cs typeface="Georgia" charset="0"/>
              </a:rPr>
              <a:t>Instrument Effect independent of Direct Effect (</a:t>
            </a:r>
            <a:r>
              <a:rPr lang="en-US" dirty="0" err="1">
                <a:cs typeface="Georgia" charset="0"/>
              </a:rPr>
              <a:t>IEiDE</a:t>
            </a:r>
            <a:r>
              <a:rPr lang="en-US" dirty="0">
                <a:cs typeface="Georgia" charset="0"/>
              </a:rPr>
              <a:t>): </a:t>
            </a:r>
          </a:p>
          <a:p>
            <a:pPr lvl="1">
              <a:lnSpc>
                <a:spcPct val="120000"/>
              </a:lnSpc>
            </a:pPr>
            <a:endParaRPr lang="en-US" i="1" dirty="0">
              <a:latin typeface="Cambria Math" panose="02040503050406030204" pitchFamily="18" charset="0"/>
              <a:cs typeface="Georgia" charset="0"/>
            </a:endParaRPr>
          </a:p>
          <a:p>
            <a:pPr lvl="1">
              <a:lnSpc>
                <a:spcPct val="120000"/>
              </a:lnSpc>
            </a:pPr>
            <a:r>
              <a:rPr lang="en-US" dirty="0"/>
              <a:t>Instrument SNPs are in linkage equilibrium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D621EB-F93D-3A88-26AC-5DBD4F142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6E1831-E4C0-D5CA-23D5-3C3942397C6C}"/>
                  </a:ext>
                </a:extLst>
              </p:cNvPr>
              <p:cNvSpPr txBox="1"/>
              <p:nvPr/>
            </p:nvSpPr>
            <p:spPr>
              <a:xfrm>
                <a:off x="987975" y="2228671"/>
                <a:ext cx="3984317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𝒃𝒙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𝝐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lang="en-US" sz="3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6E1831-E4C0-D5CA-23D5-3C3942397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975" y="2228671"/>
                <a:ext cx="3984317" cy="1200329"/>
              </a:xfrm>
              <a:prstGeom prst="rect">
                <a:avLst/>
              </a:prstGeom>
              <a:blipFill>
                <a:blip r:embed="rId2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A4B71F6-2D21-56F8-13AA-3D7A4413C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525" y="1415435"/>
            <a:ext cx="5143500" cy="282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237015-26E6-BCA4-D54C-E7620EB8FC9F}"/>
                  </a:ext>
                </a:extLst>
              </p:cNvPr>
              <p:cNvSpPr txBox="1"/>
              <p:nvPr/>
            </p:nvSpPr>
            <p:spPr>
              <a:xfrm>
                <a:off x="4003790" y="4880048"/>
                <a:ext cx="41134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cs typeface="Georgia" charset="0"/>
                        </a:rPr>
                        <m:t>𝐶𝑜𝑣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Georgia" charset="0"/>
                            </a:rPr>
                            <m:t>𝒁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Georgia" charset="0"/>
                            </a:rPr>
                            <m:t>𝜸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Georgia" charset="0"/>
                            </a:rPr>
                            <m:t>,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cs typeface="Georgia" charset="0"/>
                            </a:rPr>
                            <m:t>𝒁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cs typeface="Georgia" charset="0"/>
                            </a:rPr>
                            <m:t>𝜶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  <a:cs typeface="Georgia" charset="0"/>
                        </a:rPr>
                        <m:t>=0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237015-26E6-BCA4-D54C-E7620EB8F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790" y="4880048"/>
                <a:ext cx="41134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3952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06274-3B20-7BA3-4401-66AACEE4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TSTSLS: </a:t>
            </a:r>
            <a:r>
              <a:rPr lang="en-US" dirty="0">
                <a:ln>
                  <a:noFill/>
                  <a:prstDash val="dash"/>
                </a:ln>
              </a:rPr>
              <a:t>Two-sample two-stage least squares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002948-532E-425F-8095-7C443E82F61B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/>
            <p:txBody>
              <a:bodyPr>
                <a:normAutofit/>
              </a:bodyPr>
              <a:lstStyle/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>
                  <a:lnSpc>
                    <a:spcPct val="120000"/>
                  </a:lnSpc>
                </a:pPr>
                <a:r>
                  <a:rPr lang="en-US" dirty="0"/>
                  <a:t>Two sample </a:t>
                </a:r>
                <a:r>
                  <a:rPr lang="en-US" dirty="0" err="1"/>
                  <a:t>IEiDE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Georgia" charset="0"/>
                      </a:rPr>
                      <m:t>𝐶𝑜𝑣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Georgia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  <a:cs typeface="Georgia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>
                                <a:latin typeface="Cambria Math" panose="02040503050406030204" pitchFamily="18" charset="0"/>
                                <a:cs typeface="Georgia" charset="0"/>
                              </a:rPr>
                              <m:t>𝜸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  <a:cs typeface="Georgia" charset="0"/>
                              </a:rPr>
                              <m:t>, 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  <a:cs typeface="Georgia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  <a:cs typeface="Georgia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 panose="02040503050406030204" pitchFamily="18" charset="0"/>
                            <a:cs typeface="Georgia" charset="0"/>
                          </a:rPr>
                          <m:t>𝜶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cs typeface="Georgia" charset="0"/>
                      </a:rPr>
                      <m:t>=0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002948-532E-425F-8095-7C443E82F6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blipFill>
                <a:blip r:embed="rId2"/>
                <a:stretch>
                  <a:fillRect l="-1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006477-AE5C-6409-6C4B-7B1735944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ata Table " descr="This table is a placeholder. Please add your own alt text. ">
                <a:extLst>
                  <a:ext uri="{FF2B5EF4-FFF2-40B4-BE49-F238E27FC236}">
                    <a16:creationId xmlns:a16="http://schemas.microsoft.com/office/drawing/2014/main" id="{81902701-2F21-29C5-C87A-D72A68C7EB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6571842"/>
                  </p:ext>
                </p:extLst>
              </p:nvPr>
            </p:nvGraphicFramePr>
            <p:xfrm>
              <a:off x="952497" y="1686757"/>
              <a:ext cx="10251527" cy="2965432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920535">
                      <a:extLst>
                        <a:ext uri="{9D8B030D-6E8A-4147-A177-3AD203B41FA5}">
                          <a16:colId xmlns:a16="http://schemas.microsoft.com/office/drawing/2014/main" val="4248133295"/>
                        </a:ext>
                      </a:extLst>
                    </a:gridCol>
                    <a:gridCol w="126486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55275">
                      <a:extLst>
                        <a:ext uri="{9D8B030D-6E8A-4147-A177-3AD203B41FA5}">
                          <a16:colId xmlns:a16="http://schemas.microsoft.com/office/drawing/2014/main" val="3092404927"/>
                        </a:ext>
                      </a:extLst>
                    </a:gridCol>
                    <a:gridCol w="5610853">
                      <a:extLst>
                        <a:ext uri="{9D8B030D-6E8A-4147-A177-3AD203B41FA5}">
                          <a16:colId xmlns:a16="http://schemas.microsoft.com/office/drawing/2014/main" val="2515007679"/>
                        </a:ext>
                      </a:extLst>
                    </a:gridCol>
                  </a:tblGrid>
                  <a:tr h="879158"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Sample 1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Sample 2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TSTSLS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890385"/>
                      </a:ext>
                    </a:extLst>
                  </a:tr>
                  <a:tr h="0">
                    <a:tc gridSpan="4">
                      <a:txBody>
                        <a:bodyPr/>
                        <a:lstStyle/>
                        <a:p>
                          <a:pPr algn="ctr"/>
                          <a:endParaRPr lang="en-US" sz="2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l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400" b="0" cap="none" spc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96584103"/>
                      </a:ext>
                    </a:extLst>
                  </a:tr>
                  <a:tr h="11113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Individual-</a:t>
                          </a:r>
                        </a:p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level data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𝒁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𝒁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dirty="0">
                                      <a:latin typeface="Cambria Math" panose="02040503050406030204" pitchFamily="18" charset="0"/>
                                    </a:rPr>
                                    <m:t>𝑇𝑆𝑇𝑆𝐿𝑆</m:t>
                                  </m:r>
                                </m:sub>
                              </m:sSub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2000" b="1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 dirty="0">
                                              <a:latin typeface="Cambria Math" panose="02040503050406030204" pitchFamily="18" charset="0"/>
                                            </a:rPr>
                                            <m:t>𝜸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sSubSup>
                                    <m:sSubSupPr>
                                      <m:ctrlP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  <m:sub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  <m:sup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2000" b="1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 dirty="0">
                                              <a:latin typeface="Cambria Math" panose="02040503050406030204" pitchFamily="18" charset="0"/>
                                            </a:rPr>
                                            <m:t>𝜸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sSubSup>
                                    <m:sSubSupPr>
                                      <m:ctrlP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  <m:sub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  <m:sup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  <m:sub>
                                      <m:r>
                                        <a:rPr lang="en-US" sz="2000" b="1" i="1" dirty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acc>
                                    <m:accPr>
                                      <m:chr m:val="̃"/>
                                      <m:ctrlP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  <m:t>𝜸</m:t>
                                      </m:r>
                                    </m:e>
                                  </m:acc>
                                  <m:r>
                                    <a:rPr lang="en-US" sz="2000" b="1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1" i="1" dirty="0" smtClean="0">
                                      <a:latin typeface="Cambria Math" panose="02040503050406030204" pitchFamily="18" charset="0"/>
                                    </a:rPr>
                                    <m:t>𝒕𝒓</m:t>
                                  </m:r>
                                  <m:r>
                                    <a:rPr lang="en-US" sz="2000" b="1" i="1" dirty="0" smtClean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sSubSup>
                                    <m:sSubSupPr>
                                      <m:ctrlP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  <m:sub>
                                      <m: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  <m:sup>
                                      <m: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  <m:t>𝒁</m:t>
                                      </m:r>
                                    </m:e>
                                    <m:sub>
                                      <m: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000" b="0" i="1" dirty="0" smtClean="0">
                                      <a:latin typeface="Cambria Math" panose="02040503050406030204" pitchFamily="18" charset="0"/>
                                    </a:rPr>
                                    <m:t>𝑉𝑎𝑟</m:t>
                                  </m:r>
                                  <m:d>
                                    <m:dPr>
                                      <m:ctrlPr>
                                        <a:rPr lang="en-US" sz="20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2000" b="1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0" i="1" dirty="0" smtClean="0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</m:acc>
                                    </m:e>
                                  </m:d>
                                  <m:r>
                                    <a:rPr lang="en-US" sz="2000" b="1" i="1" dirty="0" smtClean="0"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̃"/>
                                  <m:ctrlPr>
                                    <a:rPr 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  <m:t>𝜸</m:t>
                                  </m:r>
                                </m:e>
                              </m:acc>
                              <m:r>
                                <a:rPr lang="en-US" sz="1600" b="1" i="1" dirty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  <m:t>𝒁</m:t>
                                          </m:r>
                                        </m:e>
                                        <m:sub>
                                          <m: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  <m:sup>
                                          <m: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sSubSup>
                                        <m:sSubSupPr>
                                          <m:ctrlP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  <m:t>𝒁</m:t>
                                          </m:r>
                                        </m:e>
                                        <m:sub>
                                          <m:r>
                                            <a:rPr lang="en-US" sz="1600" b="1" i="1" dirty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  <m:sup/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𝒁</m:t>
                                  </m:r>
                                </m:e>
                                <m:sub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6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a14:m>
                          <a:endParaRPr lang="en-US" sz="16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53003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Summary data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20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0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𝚪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, se(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2000" b="1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0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𝚪</m:t>
                                  </m:r>
                                </m:e>
                              </m:acc>
                              <m:r>
                                <a:rPr lang="en-US" sz="20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20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𝜸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, se(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20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𝜸</m:t>
                                  </m:r>
                                </m:e>
                              </m:acc>
                              <m:r>
                                <a:rPr lang="en-US" sz="20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20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dirty="0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dirty="0">
                                      <a:latin typeface="Cambria Math" panose="02040503050406030204" pitchFamily="18" charset="0"/>
                                    </a:rPr>
                                    <m:t>𝑇𝑆𝑇𝑆𝐿𝑆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,  equivalent to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0" i="1" dirty="0">
                                      <a:latin typeface="Cambria Math" panose="02040503050406030204" pitchFamily="18" charset="0"/>
                                    </a:rPr>
                                    <m:t>𝑇𝑆𝑇𝑆𝐿𝑆</m:t>
                                  </m:r>
                                </m:sub>
                              </m:sSub>
                            </m:oMath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Data Table " descr="This table is a placeholder. Please add your own alt text. ">
                <a:extLst>
                  <a:ext uri="{FF2B5EF4-FFF2-40B4-BE49-F238E27FC236}">
                    <a16:creationId xmlns:a16="http://schemas.microsoft.com/office/drawing/2014/main" id="{81902701-2F21-29C5-C87A-D72A68C7EB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6571842"/>
                  </p:ext>
                </p:extLst>
              </p:nvPr>
            </p:nvGraphicFramePr>
            <p:xfrm>
              <a:off x="952497" y="1686757"/>
              <a:ext cx="10251527" cy="2965432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920535">
                      <a:extLst>
                        <a:ext uri="{9D8B030D-6E8A-4147-A177-3AD203B41FA5}">
                          <a16:colId xmlns:a16="http://schemas.microsoft.com/office/drawing/2014/main" val="4248133295"/>
                        </a:ext>
                      </a:extLst>
                    </a:gridCol>
                    <a:gridCol w="126486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55275">
                      <a:extLst>
                        <a:ext uri="{9D8B030D-6E8A-4147-A177-3AD203B41FA5}">
                          <a16:colId xmlns:a16="http://schemas.microsoft.com/office/drawing/2014/main" val="3092404927"/>
                        </a:ext>
                      </a:extLst>
                    </a:gridCol>
                    <a:gridCol w="5610853">
                      <a:extLst>
                        <a:ext uri="{9D8B030D-6E8A-4147-A177-3AD203B41FA5}">
                          <a16:colId xmlns:a16="http://schemas.microsoft.com/office/drawing/2014/main" val="2515007679"/>
                        </a:ext>
                      </a:extLst>
                    </a:gridCol>
                  </a:tblGrid>
                  <a:tr h="879158"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Sample 1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Sample 2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TSTSLS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890385"/>
                      </a:ext>
                    </a:extLst>
                  </a:tr>
                  <a:tr h="121920">
                    <a:tc gridSpan="4">
                      <a:txBody>
                        <a:bodyPr/>
                        <a:lstStyle/>
                        <a:p>
                          <a:pPr algn="ctr"/>
                          <a:endParaRPr lang="en-US" sz="2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l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400" b="0" cap="none" spc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96584103"/>
                      </a:ext>
                    </a:extLst>
                  </a:tr>
                  <a:tr h="11113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Individual-</a:t>
                          </a:r>
                        </a:p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level data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53535" t="-93182" r="-566667" b="-7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18261" t="-93182" r="-387826" b="-7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2619" t="-93182" r="-677" b="-772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53003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Summary data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53535" t="-250000" r="-5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18261" t="-250000" r="-3878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2619" t="-250000" r="-6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4267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2802B-3697-23CD-9E06-D013DF69A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FB8E0A-AA5E-9025-6121-97E170C32945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52499" y="1534357"/>
                <a:ext cx="10251527" cy="4644466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3000" b="1" dirty="0"/>
                  <a:t>Individual-Level Data</a:t>
                </a:r>
                <a:r>
                  <a:rPr lang="en-US" sz="3000" dirty="0"/>
                  <a:t> Let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3000" dirty="0">
                            <a:latin typeface="Cambria Math" panose="02040503050406030204" pitchFamily="18" charset="0"/>
                          </a:rPr>
                          <m:t>lim</m:t>
                        </m:r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sz="3000" i="1" dirty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3000" b="1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 dirty="0">
                                <a:latin typeface="Cambria Math" panose="02040503050406030204" pitchFamily="18" charset="0"/>
                              </a:rPr>
                              <m:t>𝜸</m:t>
                            </m:r>
                          </m:e>
                        </m:acc>
                      </m:e>
                      <m:sup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Sup>
                      <m:sSub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000" b="1" i="1" dirty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3000" b="1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 dirty="0">
                                <a:latin typeface="Cambria Math" panose="02040503050406030204" pitchFamily="18" charset="0"/>
                              </a:rPr>
                              <m:t>𝜸</m:t>
                            </m:r>
                          </m:e>
                        </m:acc>
                      </m:e>
                      <m:sup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Sup>
                      <m:sSub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acc>
                      <m:accPr>
                        <m:chr m:val="̃"/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</m:acc>
                    <m:r>
                      <a:rPr lang="en-US" sz="3000" b="1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b="1" dirty="0">
                    <a:latin typeface="Arial" panose="020B0604020202020204" pitchFamily="34" charset="0"/>
                  </a:rPr>
                  <a:t> </a:t>
                </a:r>
                <a:r>
                  <a:rPr lang="en-US" sz="3000" dirty="0">
                    <a:latin typeface="Arial" panose="020B0604020202020204" pitchFamily="34" charset="0"/>
                  </a:rPr>
                  <a:t>and</a:t>
                </a:r>
                <a:r>
                  <a:rPr lang="en-US" sz="3000" b="1" dirty="0"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dirty="0">
                        <a:latin typeface="Cambria Math" panose="02040503050406030204" pitchFamily="18" charset="0"/>
                      </a:rPr>
                      <m:t>𝛀</m:t>
                    </m:r>
                    <m:r>
                      <a:rPr lang="en-US" sz="3000" b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 dirty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000" b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 dirty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sz="3000" dirty="0"/>
                      <m:t>,</m:t>
                    </m:r>
                  </m:oMath>
                </a14:m>
                <a:r>
                  <a:rPr lang="en-US" sz="3000" dirty="0"/>
                  <a:t> then </a:t>
                </a:r>
              </a:p>
              <a:p>
                <a:pPr marL="0" indent="0" algn="ctr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𝑇𝑆𝑇𝑆𝐿𝑆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30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0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3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000" b="1" i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>
                                    <a:latin typeface="Cambria Math" panose="02040503050406030204" pitchFamily="18" charset="0"/>
                                  </a:rPr>
                                  <m:t>𝜸</m:t>
                                </m:r>
                              </m:e>
                              <m:sup>
                                <m:r>
                                  <a:rPr lang="en-US" sz="3000" b="1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3000" b="1">
                                <a:latin typeface="Cambria Math" panose="02040503050406030204" pitchFamily="18" charset="0"/>
                              </a:rPr>
                              <m:t>𝛀</m:t>
                            </m:r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𝜸</m:t>
                            </m:r>
                          </m:e>
                        </m:d>
                      </m:e>
                      <m:sup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0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000" b="1" dirty="0"/>
                  <a:t> </a:t>
                </a:r>
                <a:r>
                  <a:rPr lang="en-US" sz="3000" dirty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endParaRPr lang="en-US" sz="3000" b="1" dirty="0"/>
              </a:p>
              <a:p>
                <a:pPr marL="457200">
                  <a:lnSpc>
                    <a:spcPct val="120000"/>
                  </a:lnSpc>
                </a:pPr>
                <a:endParaRPr lang="en-US" sz="3000" dirty="0"/>
              </a:p>
              <a:p>
                <a:pPr>
                  <a:lnSpc>
                    <a:spcPct val="120000"/>
                  </a:lnSpc>
                </a:pPr>
                <a:r>
                  <a:rPr lang="en-US" sz="3000" b="1" dirty="0"/>
                  <a:t>Summary Data </a:t>
                </a:r>
                <a:r>
                  <a:rPr lang="en-US" sz="3000" dirty="0"/>
                  <a:t>Explicit expressions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𝑇𝑆𝑇𝑆𝐿𝑆</m:t>
                        </m:r>
                      </m:sub>
                    </m:sSub>
                  </m:oMath>
                </a14:m>
                <a:r>
                  <a:rPr lang="en-US" sz="3000" dirty="0"/>
                  <a:t> and its variance</a:t>
                </a:r>
              </a:p>
              <a:p>
                <a:pPr>
                  <a:lnSpc>
                    <a:spcPct val="120000"/>
                  </a:lnSpc>
                </a:pPr>
                <a:endParaRPr lang="en-US" sz="3000" dirty="0"/>
              </a:p>
              <a:p>
                <a:pPr>
                  <a:lnSpc>
                    <a:spcPct val="120000"/>
                  </a:lnSpc>
                </a:pPr>
                <a:r>
                  <a:rPr lang="en-US" sz="3000" b="1" dirty="0"/>
                  <a:t>Test of Instrument Validity</a:t>
                </a:r>
                <a:r>
                  <a:rPr lang="en-US" sz="3000" dirty="0"/>
                  <a:t>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>
                            <a:latin typeface="Cambria Math" panose="02040503050406030204" pitchFamily="18" charset="0"/>
                          </a:rPr>
                          <m:t>𝚪</m:t>
                        </m:r>
                      </m:e>
                    </m:acc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  <m:t>𝒁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bSup>
                      <m:sSub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/>
                  <a:t>,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0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00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3000" b="1" i="1"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000" b="1" dirty="0"/>
                  <a:t>,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sz="3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000" b="1">
                                  <a:latin typeface="Cambria Math" panose="02040503050406030204" pitchFamily="18" charset="0"/>
                                </a:rPr>
                                <m:t>𝚪</m:t>
                              </m:r>
                            </m:e>
                          </m:acc>
                        </m:e>
                        <m:sup>
                          <m:r>
                            <a:rPr lang="en-US" sz="3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sz="3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0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 dirty="0">
                                  <a:latin typeface="Cambria Math" panose="02040503050406030204" pitchFamily="18" charset="0"/>
                                </a:rPr>
                                <m:t>𝑉𝑎𝑟</m:t>
                              </m:r>
                              <m:d>
                                <m:dPr>
                                  <m:ctrlPr>
                                    <a:rPr lang="en-US" sz="30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0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000" b="1" dirty="0">
                                          <a:latin typeface="Cambria Math" panose="02040503050406030204" pitchFamily="18" charset="0"/>
                                        </a:rPr>
                                        <m:t>𝚪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3000" i="1" dirty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acc>
                        <m:accPr>
                          <m:chr m:val="̃"/>
                          <m:ctrlPr>
                            <a:rPr lang="en-US" sz="3000" b="1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000" b="1" dirty="0">
                              <a:latin typeface="Cambria Math" panose="02040503050406030204" pitchFamily="18" charset="0"/>
                            </a:rPr>
                            <m:t>𝚪</m:t>
                          </m:r>
                        </m:e>
                      </m:acc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𝑛𝑐𝑝</m:t>
                          </m:r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US" sz="30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20000"/>
                  </a:lnSpc>
                  <a:buNone/>
                </a:pPr>
                <a:r>
                  <a:rPr lang="en-US" sz="3000" dirty="0">
                    <a:ea typeface="Cambria Math" panose="02040503050406030204" pitchFamily="18" charset="0"/>
                  </a:rPr>
                  <a:t>with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</m:acc>
                    <m:r>
                      <a:rPr lang="en-US" sz="3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3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  <m:sub>
                        <m:r>
                          <a:rPr lang="en-US" sz="3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𝑇𝑆𝑇𝑆𝐿𝑆</m:t>
                        </m:r>
                      </m:sub>
                      <m:sup>
                        <m:r>
                          <a:rPr lang="en-US" sz="3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3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3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𝜸</m:t>
                            </m:r>
                          </m:e>
                        </m:acc>
                      </m:e>
                      <m:sup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0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d>
                              <m:dPr>
                                <m:ctrlP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3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000" b="1" dirty="0">
                                        <a:latin typeface="Cambria Math" panose="02040503050406030204" pitchFamily="18" charset="0"/>
                                      </a:rPr>
                                      <m:t>𝚪</m:t>
                                    </m:r>
                                  </m:e>
                                </m:acc>
                              </m:e>
                            </m:d>
                          </m:e>
                        </m:d>
                      </m:e>
                      <m:sup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acc>
                      <m:accPr>
                        <m:chr m:val="̃"/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</m:acc>
                    <m:r>
                      <a:rPr lang="en-US" sz="3000" b="1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𝒕𝒓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𝑉𝑎𝑟</m:t>
                                </m:r>
                                <m:d>
                                  <m:dPr>
                                    <m:ctrlPr>
                                      <a:rPr lang="en-US" sz="30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3000" b="1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000" b="1" dirty="0">
                                            <a:latin typeface="Cambria Math" panose="02040503050406030204" pitchFamily="18" charset="0"/>
                                          </a:rPr>
                                          <m:t>𝚪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𝑉𝑎𝑟</m:t>
                        </m:r>
                        <m:d>
                          <m:dPr>
                            <m:ctrlPr>
                              <a:rPr lang="en-US" sz="30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000" b="1" i="1" dirty="0">
                                    <a:latin typeface="Cambria Math" panose="02040503050406030204" pitchFamily="18" charset="0"/>
                                  </a:rPr>
                                  <m:t>𝜸</m:t>
                                </m:r>
                              </m:e>
                            </m:acc>
                          </m:e>
                        </m:d>
                      </m:e>
                    </m:d>
                    <m:r>
                      <a:rPr lang="en-US" sz="3000" b="1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FB8E0A-AA5E-9025-6121-97E170C329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52499" y="1534357"/>
                <a:ext cx="10251527" cy="4644466"/>
              </a:xfrm>
              <a:blipFill>
                <a:blip r:embed="rId2"/>
                <a:stretch>
                  <a:fillRect l="-1483" t="-1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C28A2-9DD5-F0BA-64D1-91EEF22A1F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07635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5B10D-BE99-C787-F55D-99921976A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845FA-CE70-5C1C-0EED-4ECCCEADF6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463B18-1338-6D0E-E9B8-FA64DD8A1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ata Table " descr="This table is a placeholder. Please add your own alt text. ">
                <a:extLst>
                  <a:ext uri="{FF2B5EF4-FFF2-40B4-BE49-F238E27FC236}">
                    <a16:creationId xmlns:a16="http://schemas.microsoft.com/office/drawing/2014/main" id="{5F326BB5-C7FD-3684-8E34-2E9191BA8E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5694201"/>
                  </p:ext>
                </p:extLst>
              </p:nvPr>
            </p:nvGraphicFramePr>
            <p:xfrm>
              <a:off x="952498" y="1427790"/>
              <a:ext cx="10287001" cy="4515808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226690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10927">
                      <a:extLst>
                        <a:ext uri="{9D8B030D-6E8A-4147-A177-3AD203B41FA5}">
                          <a16:colId xmlns:a16="http://schemas.microsoft.com/office/drawing/2014/main" val="1030163484"/>
                        </a:ext>
                      </a:extLst>
                    </a:gridCol>
                    <a:gridCol w="2390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6637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25206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781696">
                    <a:tc>
                      <a:txBody>
                        <a:bodyPr/>
                        <a:lstStyle/>
                        <a:p>
                          <a:pPr algn="ctr"/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US" sz="16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1600" b="0" i="1" cap="none" spc="0" smtClean="0">
                                          <a:ln>
                                            <a:noFill/>
                                          </a:ln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b="0" i="1" cap="none" spc="0" smtClean="0">
                                          <a:ln>
                                            <a:noFill/>
                                          </a:ln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6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𝑇𝑆𝑇𝑆𝐿𝑆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(SE), Power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1600" b="0" i="1" cap="none" spc="0" smtClean="0">
                                          <a:ln>
                                            <a:noFill/>
                                          </a:ln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b="0" i="1" cap="none" spc="0" smtClean="0">
                                          <a:ln>
                                            <a:noFill/>
                                          </a:ln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6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𝑀𝑅</m:t>
                                  </m:r>
                                  <m:r>
                                    <a:rPr lang="en-US" sz="16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b="0" i="1" cap="none" spc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𝐸𝑔𝑔𝑒𝑟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(SE), Power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600" b="0" i="1" cap="none" spc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oMath>
                          </a14:m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-value for validity test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962358589"/>
                      </a:ext>
                    </a:extLst>
                  </a:tr>
                  <a:tr h="50249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cap="none" spc="0" dirty="0">
                              <a:ln>
                                <a:noFill/>
                              </a:ln>
                              <a:effectLst/>
                            </a:rPr>
                            <a:t>Instruments valid</a:t>
                          </a:r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0.001 (0.020), 0.044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0.011 (0.500), 0.184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cap="none" spc="0" dirty="0" smtClean="0">
                                    <a:ln>
                                      <a:noFill/>
                                    </a:ln>
                                    <a:effectLst/>
                                    <a:latin typeface="Cambria Math" panose="02040503050406030204" pitchFamily="18" charset="0"/>
                                  </a:rPr>
                                  <m:t>0.017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2498">
                    <a:tc>
                      <a:txBody>
                        <a:bodyPr/>
                        <a:lstStyle/>
                        <a:p>
                          <a:pPr algn="ctr"/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0.050 (0.021), 0.669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0.065 (0.525), 0.200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0.005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20521029"/>
                      </a:ext>
                    </a:extLst>
                  </a:tr>
                  <a:tr h="781696"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cap="none" spc="0" dirty="0">
                              <a:ln>
                                <a:noFill/>
                              </a:ln>
                              <a:effectLst/>
                            </a:rPr>
                            <a:t>Instruments invalid: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IEiDE</a:t>
                          </a:r>
                          <a:r>
                            <a:rPr lang="en-US" sz="18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holds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−0.001 (0.031), 0.067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−0.032 (17.165), 0.184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1.000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249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0.051 (0.031), 0.353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0.770 (17.034), 0.194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1.000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44992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IEiDE</a:t>
                          </a:r>
                          <a:r>
                            <a:rPr lang="en-US" sz="18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does not hold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cap="none" spc="0" dirty="0" smtClean="0">
                                    <a:ln>
                                      <a:noFill/>
                                    </a:ln>
                                    <a:effectLst/>
                                    <a:latin typeface="Cambria Math" panose="02040503050406030204" pitchFamily="18" charset="0"/>
                                  </a:rPr>
                                  <m:t>0.000 (0.029), 0.072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cap="none" spc="0" dirty="0" smtClean="0">
                                    <a:ln>
                                      <a:noFill/>
                                    </a:ln>
                                    <a:effectLst/>
                                    <a:latin typeface="Cambria Math" panose="02040503050406030204" pitchFamily="18" charset="0"/>
                                  </a:rPr>
                                  <m:t>0.565 (11.089), 0.182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cap="none" spc="0" dirty="0" smtClean="0">
                                    <a:ln>
                                      <a:noFill/>
                                    </a:ln>
                                    <a:effectLst/>
                                    <a:latin typeface="Cambria Math" panose="02040503050406030204" pitchFamily="18" charset="0"/>
                                  </a:rPr>
                                  <m:t>1.000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2355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0.05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0.051 (0.030), 0.390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1.074 (11.858), 0.189</m:t>
                                </m:r>
                              </m:oMath>
                            </m:oMathPara>
                          </a14:m>
                          <a:endParaRPr sz="180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kern="1200" dirty="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1.000</m:t>
                                </m:r>
                              </m:oMath>
                            </m:oMathPara>
                          </a14:m>
                          <a:endParaRPr sz="1800" dirty="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98403250"/>
                      </a:ext>
                    </a:extLst>
                  </a:tr>
                  <a:tr h="376372">
                    <a:tc gridSpan="3"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600" b="0" i="1" dirty="0" smtClean="0">
                                  <a:ln>
                                    <a:noFill/>
                                    <a:prstDash val="dash"/>
                                  </a:ln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oMath>
                          </a14:m>
                          <a:r>
                            <a:rPr lang="en-US" sz="1600" b="0" dirty="0">
                              <a:ln>
                                <a:noFill/>
                                <a:prstDash val="dash"/>
                              </a:ln>
                              <a:solidFill>
                                <a:schemeClr val="tx1"/>
                              </a:solidFill>
                            </a:rPr>
                            <a:t> instruments,</a:t>
                          </a:r>
                          <a:r>
                            <a:rPr lang="en-US" sz="1600" b="0" baseline="0" dirty="0">
                              <a:ln>
                                <a:noFill/>
                                <a:prstDash val="dash"/>
                              </a:ln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dirty="0" smtClean="0">
                                  <a:ln>
                                    <a:noFill/>
                                    <a:prstDash val="dash"/>
                                  </a:ln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1600" b="0" i="1" dirty="0" smtClean="0">
                                  <a:ln>
                                    <a:noFill/>
                                    <a:prstDash val="dash"/>
                                  </a:ln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=10,000</m:t>
                              </m:r>
                            </m:oMath>
                          </a14:m>
                          <a:r>
                            <a:rPr lang="en-US" sz="1600" b="0" dirty="0">
                              <a:ln>
                                <a:noFill/>
                                <a:prstDash val="dash"/>
                              </a:ln>
                              <a:solidFill>
                                <a:schemeClr val="tx1"/>
                              </a:solidFill>
                            </a:rPr>
                            <a:t>, replicates =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dirty="0" smtClean="0">
                                  <a:ln>
                                    <a:noFill/>
                                    <a:prstDash val="dash"/>
                                  </a:ln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1,000</m:t>
                              </m:r>
                            </m:oMath>
                          </a14:m>
                          <a:endParaRPr lang="en-US" sz="16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dirty="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dirty="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3913906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Data Table " descr="This table is a placeholder. Please add your own alt text. ">
                <a:extLst>
                  <a:ext uri="{FF2B5EF4-FFF2-40B4-BE49-F238E27FC236}">
                    <a16:creationId xmlns:a16="http://schemas.microsoft.com/office/drawing/2014/main" id="{5F326BB5-C7FD-3684-8E34-2E9191BA8E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5694201"/>
                  </p:ext>
                </p:extLst>
              </p:nvPr>
            </p:nvGraphicFramePr>
            <p:xfrm>
              <a:off x="952498" y="1427790"/>
              <a:ext cx="10287001" cy="4515808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226690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10927">
                      <a:extLst>
                        <a:ext uri="{9D8B030D-6E8A-4147-A177-3AD203B41FA5}">
                          <a16:colId xmlns:a16="http://schemas.microsoft.com/office/drawing/2014/main" val="1030163484"/>
                        </a:ext>
                      </a:extLst>
                    </a:gridCol>
                    <a:gridCol w="2390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6637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25206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781696">
                    <a:tc>
                      <a:txBody>
                        <a:bodyPr/>
                        <a:lstStyle/>
                        <a:p>
                          <a:pPr algn="ctr"/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6452" r="-705063" b="-48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6452" r="-194709" b="-48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6452" r="-97849" b="-48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6452" r="-2247" b="-4822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2358589"/>
                      </a:ext>
                    </a:extLst>
                  </a:tr>
                  <a:tr h="50249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800" cap="none" spc="0" dirty="0">
                              <a:ln>
                                <a:noFill/>
                              </a:ln>
                              <a:effectLst/>
                            </a:rPr>
                            <a:t>Instruments valid</a:t>
                          </a:r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169231" r="-705063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169231" r="-194709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169231" r="-97849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169231" r="-2247" b="-66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2498">
                    <a:tc>
                      <a:txBody>
                        <a:bodyPr/>
                        <a:lstStyle/>
                        <a:p>
                          <a:pPr algn="ctr"/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262500" r="-705063" b="-5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262500" r="-194709" b="-5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262500" r="-97849" b="-5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262500" r="-2247" b="-5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0521029"/>
                      </a:ext>
                    </a:extLst>
                  </a:tr>
                  <a:tr h="781696"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cap="none" spc="0" dirty="0">
                              <a:ln>
                                <a:noFill/>
                              </a:ln>
                              <a:effectLst/>
                            </a:rPr>
                            <a:t>Instruments invalid: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IEiDE</a:t>
                          </a:r>
                          <a:r>
                            <a:rPr lang="en-US" sz="18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holds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237705" r="-705063" b="-2606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237705" r="-194709" b="-2606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237705" r="-97849" b="-2606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237705" r="-2247" b="-2606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249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515000" r="-705063" b="-29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515000" r="-194709" b="-29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515000" r="-97849" b="-29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515000" r="-2247" b="-29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44992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IEiDE</a:t>
                          </a:r>
                          <a:r>
                            <a:rPr lang="en-US" sz="18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does not hold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572093" r="-705063" b="-176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572093" r="-194709" b="-176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572093" r="-97849" b="-176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572093" r="-2247" b="-1767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2355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26582" t="-704878" r="-705063" b="-85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36508" t="-704878" r="-194709" b="-85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323" t="-704878" r="-97849" b="-85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55618" t="-704878" r="-2247" b="-853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8403250"/>
                      </a:ext>
                    </a:extLst>
                  </a:tr>
                  <a:tr h="376372"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100000" r="-82327" b="-1666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dirty="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dirty="0"/>
                        </a:p>
                      </a:txBody>
                      <a:tcPr anchor="ctr">
                        <a:lnL>
                          <a:noFill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3913906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15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03BA5-1290-0F10-00AD-E5BABC65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n>
                  <a:noFill/>
                  <a:prstDash val="dash"/>
                </a:ln>
              </a:rPr>
              <a:t>Causal Effect of BMI on SBP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00448-BF9B-E2B1-548F-7CDE4E8D24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87972" y="1724857"/>
            <a:ext cx="10251527" cy="425684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F882AC-046F-D69C-0359-728B51EF6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ata Table " descr="This table is a placeholder. Please add your own alt text. ">
                <a:extLst>
                  <a:ext uri="{FF2B5EF4-FFF2-40B4-BE49-F238E27FC236}">
                    <a16:creationId xmlns:a16="http://schemas.microsoft.com/office/drawing/2014/main" id="{D9066969-9ED5-88B6-535F-C59DC6E741F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3105469"/>
                  </p:ext>
                </p:extLst>
              </p:nvPr>
            </p:nvGraphicFramePr>
            <p:xfrm>
              <a:off x="952498" y="1641178"/>
              <a:ext cx="10287001" cy="4056073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2268745">
                      <a:extLst>
                        <a:ext uri="{9D8B030D-6E8A-4147-A177-3AD203B41FA5}">
                          <a16:colId xmlns:a16="http://schemas.microsoft.com/office/drawing/2014/main" val="4248133295"/>
                        </a:ext>
                      </a:extLst>
                    </a:gridCol>
                    <a:gridCol w="2237325">
                      <a:extLst>
                        <a:ext uri="{9D8B030D-6E8A-4147-A177-3AD203B41FA5}">
                          <a16:colId xmlns:a16="http://schemas.microsoft.com/office/drawing/2014/main" val="1718680351"/>
                        </a:ext>
                      </a:extLst>
                    </a:gridCol>
                    <a:gridCol w="167649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0763">
                      <a:extLst>
                        <a:ext uri="{9D8B030D-6E8A-4147-A177-3AD203B41FA5}">
                          <a16:colId xmlns:a16="http://schemas.microsoft.com/office/drawing/2014/main" val="657923672"/>
                        </a:ext>
                      </a:extLst>
                    </a:gridCol>
                    <a:gridCol w="2043676">
                      <a:extLst>
                        <a:ext uri="{9D8B030D-6E8A-4147-A177-3AD203B41FA5}">
                          <a16:colId xmlns:a16="http://schemas.microsoft.com/office/drawing/2014/main" val="2016269710"/>
                        </a:ext>
                      </a:extLst>
                    </a:gridCol>
                  </a:tblGrid>
                  <a:tr h="593426"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25 IV SNPs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160 IV SNPs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001394663"/>
                      </a:ext>
                    </a:extLst>
                  </a:tr>
                  <a:tr h="96764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6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-value for validity test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0" i="1" cap="none" spc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p>
                                  <m:sSupPr>
                                    <m:ctrlPr>
                                      <a:rPr lang="en-US" sz="16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6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0" i="1" cap="none" spc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p>
                                  <m:sSupPr>
                                    <m:ctrlPr>
                                      <a:rPr lang="en-US" sz="16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6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690838468"/>
                      </a:ext>
                    </a:extLst>
                  </a:tr>
                  <a:tr h="767768"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Estimate (SE)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-value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Estimate (SE)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-value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890385"/>
                      </a:ext>
                    </a:extLst>
                  </a:tr>
                  <a:tr h="612361"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2000" b="0" i="1" cap="none" spc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0" i="1" cap="none" spc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𝑇𝑆𝑇𝑆𝐿𝑆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0.3316</m:t>
                              </m:r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(0.0748)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0" cap="none" spc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sz="2000" b="0" i="1" cap="none" spc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.28×</m:t>
                              </m:r>
                              <m:sSup>
                                <m:sSupPr>
                                  <m:ctrlPr>
                                    <a:rPr lang="en-US" sz="2000" b="0" i="1" cap="none" spc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cap="none" spc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cap="none" spc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</m:sup>
                              </m:sSup>
                            </m:oMath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0.3173 (0.0545)</m:t>
                              </m:r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0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5.81</m:t>
                                </m:r>
                                <m:r>
                                  <a:rPr lang="en-US" sz="20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000" b="0" i="1" cap="none" spc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cap="none" spc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000" b="0" i="1" cap="none" spc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2000" b="0" i="1" cap="none" spc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0" i="1" cap="none" spc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𝑀𝑅</m:t>
                                    </m:r>
                                    <m:r>
                                      <a:rPr lang="en-US" sz="20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000" b="0" i="1" cap="none" spc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𝐸𝑔𝑔𝑒𝑟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 i="1" cap="none" spc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0.3341</m:t>
                              </m:r>
                            </m:oMath>
                          </a14:m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(0.1378)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0" cap="none" spc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2.36</m:t>
                              </m:r>
                              <m:r>
                                <a:rPr lang="en-US" sz="2000" b="0" i="1" cap="none" spc="0" dirty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2000" b="0" i="1" cap="none" spc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cap="none" spc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0" i="1" cap="none" spc="0" dirty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</m:oMath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cap="none" spc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0.3173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cap="none" spc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</a:rPr>
                                  <m:t>(0.1109)</m:t>
                                </m:r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0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000" b="0" i="1" cap="none" spc="0" dirty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.81×</m:t>
                                </m:r>
                                <m:sSup>
                                  <m:sSupPr>
                                    <m:ctrlPr>
                                      <a:rPr lang="en-US" sz="2000" b="0" i="1" cap="none" spc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cap="none" spc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000" b="0" i="1" cap="none" spc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0">
                    <a:tc gridSpan="5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600" b="0" i="1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44689339"/>
                      </a:ext>
                    </a:extLst>
                  </a:tr>
                  <a:tr h="0">
                    <a:tc gridSpan="5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Data Source: </a:t>
                          </a:r>
                          <a:r>
                            <a:rPr lang="en-US" sz="1600" b="0" i="1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bmi.sbp</a:t>
                          </a:r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data from R package </a:t>
                          </a:r>
                          <a:r>
                            <a:rPr lang="en-US" sz="1600" b="0" i="1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mr.raps</a:t>
                          </a:r>
                          <a:endParaRPr lang="en-US" sz="1600" b="0" i="1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3595207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Data Table " descr="This table is a placeholder. Please add your own alt text. ">
                <a:extLst>
                  <a:ext uri="{FF2B5EF4-FFF2-40B4-BE49-F238E27FC236}">
                    <a16:creationId xmlns:a16="http://schemas.microsoft.com/office/drawing/2014/main" id="{D9066969-9ED5-88B6-535F-C59DC6E741F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3105469"/>
                  </p:ext>
                </p:extLst>
              </p:nvPr>
            </p:nvGraphicFramePr>
            <p:xfrm>
              <a:off x="952498" y="1641178"/>
              <a:ext cx="10287001" cy="4056073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2268745">
                      <a:extLst>
                        <a:ext uri="{9D8B030D-6E8A-4147-A177-3AD203B41FA5}">
                          <a16:colId xmlns:a16="http://schemas.microsoft.com/office/drawing/2014/main" val="4248133295"/>
                        </a:ext>
                      </a:extLst>
                    </a:gridCol>
                    <a:gridCol w="2237325">
                      <a:extLst>
                        <a:ext uri="{9D8B030D-6E8A-4147-A177-3AD203B41FA5}">
                          <a16:colId xmlns:a16="http://schemas.microsoft.com/office/drawing/2014/main" val="1718680351"/>
                        </a:ext>
                      </a:extLst>
                    </a:gridCol>
                    <a:gridCol w="167649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0763">
                      <a:extLst>
                        <a:ext uri="{9D8B030D-6E8A-4147-A177-3AD203B41FA5}">
                          <a16:colId xmlns:a16="http://schemas.microsoft.com/office/drawing/2014/main" val="657923672"/>
                        </a:ext>
                      </a:extLst>
                    </a:gridCol>
                    <a:gridCol w="2043676">
                      <a:extLst>
                        <a:ext uri="{9D8B030D-6E8A-4147-A177-3AD203B41FA5}">
                          <a16:colId xmlns:a16="http://schemas.microsoft.com/office/drawing/2014/main" val="2016269710"/>
                        </a:ext>
                      </a:extLst>
                    </a:gridCol>
                  </a:tblGrid>
                  <a:tr h="593426"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25 IV SNPs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160 IV SNPs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001394663"/>
                      </a:ext>
                    </a:extLst>
                  </a:tr>
                  <a:tr h="9676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67105" r="-355307" b="-267105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8117" t="-67105" r="-106494" b="-26710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50309" t="-67105" r="-1235" b="-26710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690838468"/>
                      </a:ext>
                    </a:extLst>
                  </a:tr>
                  <a:tr h="767768">
                    <a:tc>
                      <a:txBody>
                        <a:bodyPr/>
                        <a:lstStyle/>
                        <a:p>
                          <a:pPr algn="ctr"/>
                          <a:endParaRPr lang="en-US" sz="20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Estimate (SE)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68939" t="-208197" r="-248485" b="-232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32918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Estimate (SE)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3727" t="-208197" r="-2484" b="-2327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890385"/>
                      </a:ext>
                    </a:extLst>
                  </a:tr>
                  <a:tr h="6123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391667" r="-355307" b="-19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705" t="-391667" r="-261364" b="-19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68939" t="-391667" r="-248485" b="-19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8773" t="-391667" r="-101227" b="-19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762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3727" t="-391667" r="-2484" b="-195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4431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674286" r="-355307" b="-16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705" t="-674286" r="-261364" b="-16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68939" t="-674286" r="-248485" b="-16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8773" t="-674286" r="-101227" b="-16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3727" t="-674286" r="-2484" b="-168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35280">
                    <a:tc gridSpan="5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600" b="0" i="1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44689339"/>
                      </a:ext>
                    </a:extLst>
                  </a:tr>
                  <a:tr h="335280">
                    <a:tc gridSpan="5"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Data Source: </a:t>
                          </a:r>
                          <a:r>
                            <a:rPr lang="en-US" sz="1600" b="0" i="1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bmi.sbp</a:t>
                          </a:r>
                          <a:r>
                            <a:rPr lang="en-US" sz="1600" b="0" cap="none" spc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 data from R package </a:t>
                          </a:r>
                          <a:r>
                            <a:rPr lang="en-US" sz="1600" b="0" i="1" cap="none" spc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</a:rPr>
                            <a:t>mr.raps</a:t>
                          </a:r>
                          <a:endParaRPr lang="en-US" sz="1600" b="0" i="1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0" cap="none" spc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35952072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65202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5DADC-B8D4-9E75-7E7A-74D26D978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Wrong with MR-Egger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FC2ACC-6883-C2D0-80D2-51F9CAB7FDF2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/>
                  <a:t>Weighted least squares regression:</a:t>
                </a:r>
              </a:p>
              <a:p>
                <a:pPr marL="0" indent="0" algn="ctr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acc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𝑀𝑅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𝐸𝑔𝑔𝑒𝑟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</m:acc>
                        </m:e>
                        <m:sub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en-US" b="1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weight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=1/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𝑉𝑎𝑟</m:t>
                      </m:r>
                      <m:r>
                        <a:rPr lang="en-US" b="1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</m:acc>
                        </m:e>
                        <m:sub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en-US" b="1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587375" indent="-557213">
                  <a:lnSpc>
                    <a:spcPct val="120000"/>
                  </a:lnSpc>
                  <a:buFont typeface="+mj-lt"/>
                  <a:buAutoNum type="arabicPeriod"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FC2ACC-6883-C2D0-80D2-51F9CAB7FD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blipFill>
                <a:blip r:embed="rId2"/>
                <a:stretch>
                  <a:fillRect l="-2101" t="-1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33A145-539A-AE1F-48E9-BBB4A044A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C831CB9-1D3E-9C83-1B72-EC819A74030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5295166"/>
                  </p:ext>
                </p:extLst>
              </p:nvPr>
            </p:nvGraphicFramePr>
            <p:xfrm>
              <a:off x="1302327" y="3429000"/>
              <a:ext cx="8839934" cy="23324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419967">
                      <a:extLst>
                        <a:ext uri="{9D8B030D-6E8A-4147-A177-3AD203B41FA5}">
                          <a16:colId xmlns:a16="http://schemas.microsoft.com/office/drawing/2014/main" val="971215683"/>
                        </a:ext>
                      </a:extLst>
                    </a:gridCol>
                    <a:gridCol w="4419967">
                      <a:extLst>
                        <a:ext uri="{9D8B030D-6E8A-4147-A177-3AD203B41FA5}">
                          <a16:colId xmlns:a16="http://schemas.microsoft.com/office/drawing/2014/main" val="428206578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MR-Egger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TSTSLS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28489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InSIDE</a:t>
                          </a:r>
                          <a:endParaRPr lang="en-US" dirty="0"/>
                        </a:p>
                        <a:p>
                          <a:pPr algn="ctr"/>
                          <a:endParaRPr lang="en-US" dirty="0"/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  <a:cs typeface="Georgia" charset="0"/>
                                </a:rPr>
                                <m:t>𝐶𝑜𝑣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Georgia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cs typeface="Georgia" charset="0"/>
                                    </a:rPr>
                                    <m:t>𝜸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cs typeface="Georgia" charset="0"/>
                                    </a:rPr>
                                    <m:t>, 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cs typeface="Georgia" charset="0"/>
                                    </a:rPr>
                                    <m:t>𝜶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cs typeface="Georgia" charset="0"/>
                                </a:rPr>
                                <m:t>=0</m:t>
                              </m:r>
                            </m:oMath>
                          </a14:m>
                          <a:r>
                            <a:rPr lang="en-US" dirty="0"/>
                            <a:t> w</a:t>
                          </a:r>
                          <a:r>
                            <a:rPr lang="en-US" dirty="0" err="1"/>
                            <a:t>.r.t.</a:t>
                          </a:r>
                          <a:r>
                            <a:rPr lang="en-US" dirty="0"/>
                            <a:t> weights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/>
                            <a:t>IEiDE</a:t>
                          </a:r>
                          <a:endParaRPr lang="en-US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i="1" dirty="0">
                            <a:latin typeface="Cambria Math" panose="02040503050406030204" pitchFamily="18" charset="0"/>
                            <a:cs typeface="Georgia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𝐶𝑜𝑣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cs typeface="Georgia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  <a:cs typeface="Georgia" charset="0"/>
                                          </a:rPr>
                                        </m:ctrlPr>
                                      </m:sSub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>
                                                <a:latin typeface="Cambria Math" panose="02040503050406030204" pitchFamily="18" charset="0"/>
                                                <a:cs typeface="Georgia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>
                                                <a:latin typeface="Cambria Math" panose="02040503050406030204" pitchFamily="18" charset="0"/>
                                                <a:cs typeface="Georgia" charset="0"/>
                                              </a:rPr>
                                              <m:t>𝒁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>
                                                <a:latin typeface="Cambria Math" panose="02040503050406030204" pitchFamily="18" charset="0"/>
                                                <a:cs typeface="Georgia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  <a:cs typeface="Georgia" charset="0"/>
                                          </a:rPr>
                                          <m:t>𝜸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  <a:cs typeface="Georgia" charset="0"/>
                                          </a:rPr>
                                          <m:t>, </m:t>
                                        </m:r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  <a:cs typeface="Georgia" charset="0"/>
                                          </a:rPr>
                                          <m:t>𝒁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  <a:cs typeface="Georgia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  <a:cs typeface="Georgia" charset="0"/>
                                      </a:rPr>
                                      <m:t>𝜶</m:t>
                                    </m:r>
                                  </m:e>
                                </m:d>
                                <m:r>
                                  <a:rPr lang="en-US" b="1" i="1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i="1" dirty="0">
                            <a:latin typeface="Cambria Math" panose="02040503050406030204" pitchFamily="18" charset="0"/>
                            <a:cs typeface="Georgia" charset="0"/>
                          </a:endParaRP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448902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oMath>
                          </a14:m>
                          <a:r>
                            <a:rPr lang="en-US" dirty="0"/>
                            <a:t> and </a:t>
                          </a:r>
                          <a14:m>
                            <m:oMath xmlns:m="http://schemas.openxmlformats.org/officeDocument/2006/math"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Γ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oMath>
                          </a14:m>
                          <a:r>
                            <a:rPr lang="en-US" dirty="0"/>
                            <a:t> are not mutually independent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528243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71273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C831CB9-1D3E-9C83-1B72-EC819A74030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5295166"/>
                  </p:ext>
                </p:extLst>
              </p:nvPr>
            </p:nvGraphicFramePr>
            <p:xfrm>
              <a:off x="1302327" y="3429000"/>
              <a:ext cx="8839934" cy="23324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419967">
                      <a:extLst>
                        <a:ext uri="{9D8B030D-6E8A-4147-A177-3AD203B41FA5}">
                          <a16:colId xmlns:a16="http://schemas.microsoft.com/office/drawing/2014/main" val="971215683"/>
                        </a:ext>
                      </a:extLst>
                    </a:gridCol>
                    <a:gridCol w="4419967">
                      <a:extLst>
                        <a:ext uri="{9D8B030D-6E8A-4147-A177-3AD203B41FA5}">
                          <a16:colId xmlns:a16="http://schemas.microsoft.com/office/drawing/2014/main" val="428206578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MR-Egger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TSTSLS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2848998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87" t="-34043" r="-100287" b="-723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575" t="-34043" r="-575" b="-7234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44890262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87" t="-393750" r="-100287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528243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71273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5400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4A67A-3310-8752-9B9C-9C5EA6A4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D0674-59E7-9734-2241-4419F125D5A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cs typeface="Georgia" charset="0"/>
              </a:rPr>
              <a:t>Stop using MR-Egger or </a:t>
            </a:r>
            <a:r>
              <a:rPr lang="en-US" sz="3000" b="1">
                <a:cs typeface="Georgia" charset="0"/>
              </a:rPr>
              <a:t>its variations</a:t>
            </a:r>
            <a:endParaRPr lang="en-US" sz="3000" b="1" dirty="0">
              <a:cs typeface="Georgia" charset="0"/>
            </a:endParaRP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000" b="1" dirty="0">
                <a:cs typeface="Georgia" charset="0"/>
              </a:rPr>
              <a:t> </a:t>
            </a:r>
            <a:r>
              <a:rPr lang="en-US" sz="3000" dirty="0">
                <a:cs typeface="Georgia" charset="0"/>
              </a:rPr>
              <a:t>One false assumption needs more assumptions to compensate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cs typeface="Georgia" charset="0"/>
              </a:rPr>
              <a:t>Proposed methods 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600" dirty="0">
                <a:cs typeface="Georgia" charset="0"/>
              </a:rPr>
              <a:t> Not affected by genotype recoding 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000" dirty="0">
                <a:cs typeface="Georgia" charset="0"/>
              </a:rPr>
              <a:t> Implemented in R package </a:t>
            </a:r>
            <a:r>
              <a:rPr lang="en-US" sz="3000" i="1" dirty="0" err="1">
                <a:cs typeface="Georgia" charset="0"/>
              </a:rPr>
              <a:t>iGasso</a:t>
            </a:r>
            <a:endParaRPr lang="en-US" sz="3000" i="1" dirty="0">
              <a:cs typeface="Georgia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1BC5EC-C782-EF7D-0014-7C76F7913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96713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CCDD9754E9B40B13882595ECD5F7A" ma:contentTypeVersion="0" ma:contentTypeDescription="Create a new document." ma:contentTypeScope="" ma:versionID="48ffdc5cb6ca8bf97cbe1bd0206e10b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14B8143-C3D6-460D-830C-A8DBEE8551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21B56A-5C82-479A-80D0-662CC28B9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97FFD54-27B0-415C-8654-D843242BD071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6221</TotalTime>
  <Words>740</Words>
  <Application>Microsoft Macintosh PowerPoint</Application>
  <PresentationFormat>Widescreen</PresentationFormat>
  <Paragraphs>143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Georgia</vt:lpstr>
      <vt:lpstr>Roboto</vt:lpstr>
      <vt:lpstr>Roboto Black</vt:lpstr>
      <vt:lpstr>Office Theme</vt:lpstr>
      <vt:lpstr>Valid two-sample Mendelian randomization with invalid instruments</vt:lpstr>
      <vt:lpstr>MR-Egger Paradox</vt:lpstr>
      <vt:lpstr>Method</vt:lpstr>
      <vt:lpstr>TSTSLS: Two-sample two-stage least squares</vt:lpstr>
      <vt:lpstr>Results</vt:lpstr>
      <vt:lpstr>Simulation</vt:lpstr>
      <vt:lpstr>Causal Effect of BMI on SBP</vt:lpstr>
      <vt:lpstr>What’s Wrong with MR-Egger</vt:lpstr>
      <vt:lpstr>Conclusion</vt:lpstr>
      <vt:lpstr>References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ryan-potter@uiowa.edu</dc:creator>
  <cp:lastModifiedBy>Wang, Kai</cp:lastModifiedBy>
  <cp:revision>283</cp:revision>
  <dcterms:created xsi:type="dcterms:W3CDTF">2020-01-21T18:13:39Z</dcterms:created>
  <dcterms:modified xsi:type="dcterms:W3CDTF">2026-04-09T18:32:03Z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0x010100579CCDD9754E9B40B13882595ECD5F7A</vt:lpwstr>
  </property>
</Properties>
</file>